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19" r:id="rId3"/>
    <p:sldId id="362" r:id="rId4"/>
    <p:sldId id="363" r:id="rId5"/>
    <p:sldId id="330" r:id="rId6"/>
    <p:sldId id="335" r:id="rId7"/>
    <p:sldId id="334" r:id="rId8"/>
    <p:sldId id="337" r:id="rId9"/>
    <p:sldId id="331" r:id="rId10"/>
    <p:sldId id="338" r:id="rId11"/>
    <p:sldId id="339" r:id="rId12"/>
    <p:sldId id="332" r:id="rId13"/>
    <p:sldId id="340" r:id="rId14"/>
    <p:sldId id="341" r:id="rId15"/>
    <p:sldId id="342" r:id="rId16"/>
    <p:sldId id="345" r:id="rId17"/>
    <p:sldId id="344" r:id="rId18"/>
    <p:sldId id="346" r:id="rId19"/>
    <p:sldId id="370" r:id="rId20"/>
    <p:sldId id="371" r:id="rId21"/>
    <p:sldId id="347" r:id="rId22"/>
    <p:sldId id="366" r:id="rId23"/>
    <p:sldId id="364" r:id="rId24"/>
    <p:sldId id="365" r:id="rId25"/>
    <p:sldId id="369" r:id="rId26"/>
    <p:sldId id="368" r:id="rId27"/>
    <p:sldId id="367" r:id="rId28"/>
    <p:sldId id="348" r:id="rId29"/>
    <p:sldId id="349" r:id="rId30"/>
    <p:sldId id="350" r:id="rId31"/>
    <p:sldId id="351" r:id="rId32"/>
    <p:sldId id="354" r:id="rId33"/>
    <p:sldId id="358" r:id="rId34"/>
    <p:sldId id="355" r:id="rId35"/>
    <p:sldId id="357" r:id="rId36"/>
    <p:sldId id="356" r:id="rId37"/>
    <p:sldId id="359" r:id="rId38"/>
    <p:sldId id="361" r:id="rId39"/>
    <p:sldId id="360" r:id="rId40"/>
    <p:sldId id="352" r:id="rId41"/>
    <p:sldId id="353" r:id="rId42"/>
    <p:sldId id="32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70" autoAdjust="0"/>
  </p:normalViewPr>
  <p:slideViewPr>
    <p:cSldViewPr>
      <p:cViewPr>
        <p:scale>
          <a:sx n="50" d="100"/>
          <a:sy n="50" d="100"/>
        </p:scale>
        <p:origin x="-214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B3FA52-8014-4470-8C59-46803CCE850D}" type="datetimeFigureOut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C8ACAC-4B02-49AA-81C4-9E62DDDA4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B4BAD9-E6FF-425B-B421-48FDE03BF5A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B7A84A-302C-49BA-B344-9526DE75408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381C0D-4763-46EE-B521-040E8007A32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8A7D1E-FDFA-4DE1-B230-C0BFC97A24D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F58F7F-8242-4659-9DA3-38DDD5EB326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D21AA5-4DBC-4FF8-9373-5ECC429F6F5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CCD78-35F1-4C46-BA93-D7568A064DC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BE3483-43C0-4FD4-BA5E-93F1E3A087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B7A082-1084-45EF-931D-5D331F602B0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B4990-32AC-4A74-BF99-7EAF50A6546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C8478-5885-422F-89E6-0B1E0C8B600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30416A-75D9-4F74-A0EC-1BE68DDA1C2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60CC5-9260-4962-BA18-11413E7206A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A5A81B-636F-4677-A94B-EBACBCF5704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491F0-E0C8-454B-9854-11C2AE59DF0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8A6F19-104F-4C5B-A6A3-8812ACCC4FE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F32127-61CA-46EA-9E0C-17506956165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5F1D7-3BBC-4390-9BE7-081F0A024A8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8DE90-EF49-4070-B717-A50F0DF9FB6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8388ED-2A0F-4CC7-B2FC-86CFF1FE31D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09718-A331-406F-B80E-E2C52B489AC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4048AB-D0C6-4B21-8521-5288893CE888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D5C08-F982-4990-A667-233991B3908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4FF212-3226-40AB-85FB-72757B2E2515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6521B7-FF25-48EC-8A65-0CA19F25EF2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CB171-6B63-49B4-9BA5-C894E6D6E9D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683B5B-D10D-40F7-B32B-E0CADC8F4FF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5A799-7C56-490A-9FAD-A4BC4B9D750C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360E2-A2C4-49DF-B7CB-DA6506A66B6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77CF39-12EA-4C2A-9F53-2EF1016D9685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464C0-C5D0-40E1-BA9F-B159A9E6E52C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42AF2F-368B-47F8-8D7C-78F3188D2459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A864F7-25C9-4E38-B077-47BB02F3BD1C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60EB5-7CC4-4F1C-B066-5E78A24F384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698A4D-B253-41D1-9DD8-CFC57558AC3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F13A50-D342-4306-B89E-17663AAC4FD2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5283E-E2F8-40AF-B0F6-E88BC07D8AA3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B17CEE-704C-4BB8-A234-30AF6E328F5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42304B-E6CC-499E-871C-4F1149D2BA3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3400B-1E65-4B0C-8A16-0F31EB95972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BACCA-7F22-4BCB-8846-2589F06628A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F6EFD5-ED84-4F56-BD17-CD31AFBE771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1745-4B9B-413D-AF12-7DDAEEE00671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5155-B62F-4994-AAC2-30488A86C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90B6-ED4F-41DB-B876-05A16E12388C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9D71-6199-4A99-B2EB-4557461C1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585C-EEE4-4803-ABAD-B162F7E07519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C8B7-C15B-46EC-87B7-2720BB8E6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005F-9BEB-4C74-8C19-CA67F0ECCD74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DD78-598D-4D6E-8E19-608DCE65D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1C46-E746-45AE-BF8E-14FAA135642B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D709-9A29-492D-9B54-F0222AF35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21C6-DF1E-41D5-B555-27EBB59B87C7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2734-6857-4FFC-BAAC-04F24AB0E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ACB9-DD44-4FDC-B540-718599B65982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2C9D-DA6F-49E9-AA86-20D59FE32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C1D-1D2B-4939-8105-5A8A18150FB1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2F5A-954E-4F46-A067-69BA7BDB3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4E10-CA43-4DE2-B57B-C5607133DCAF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AA99-94A7-4952-AC8B-D24E0D16A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B6A3-7E6B-445D-9272-F5A7B1228CC9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E904-A370-4E5D-874B-6BBEAE722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27C3-08A9-48CE-BFCD-6A1E2575C5C0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6C90-D11F-42BA-A081-71EF2556F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583DEB-0DF8-47E2-A40D-D912706530A7}" type="datetime1">
              <a:rPr lang="en-US"/>
              <a:pPr>
                <a:defRPr/>
              </a:pPr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ENGR404 - ST: Introduction to Space System and Spacecraft Design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951AE3-E93E-4927-8DCF-D4C3D94F5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://images.google.com/imgres?imgurl=http://upload.wikimedia.org/wikipedia/en/0/0c/TaurusVandenbergAFB12May2000TimeExposure.JPG&amp;imgrefurl=http://en.wikipedia.org/wiki/index.html%3Fcurid%3D630032&amp;h=1395&amp;w=1170&amp;sz=76&amp;hl=en&amp;start=4&amp;sig2=w4aDjlMJq8ASok0lKrxZuQ&amp;um=1&amp;usg=__BsE_JArVfxJDMFGvK4E7rz-JFmA=&amp;tbnid=0vCm2O8l8rZouM:&amp;tbnh=150&amp;tbnw=126&amp;ei=fLS8SM_lJpWUsAPCiu3lAw&amp;prev=/images%3Fq%3Dtaurus%2Brocket%2Blaunch%26um%3D1%26hl%3Den%26rlz%3D1T4FUJB_enUS275US276%26sa%3DG" TargetMode="Externa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st.jsc.nasa.gov/ELV_INTL.html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ribd.com/doc/16979006/Minotaur-IV-Launch-Vehicle-Users-Guide" TargetMode="External"/><Relationship Id="rId5" Type="http://schemas.openxmlformats.org/officeDocument/2006/relationships/hyperlink" Target="http://www.npointercos.jp/DneprLV.html" TargetMode="Externa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8"/>
          <p:cNvSpPr txBox="1">
            <a:spLocks noChangeArrowheads="1"/>
          </p:cNvSpPr>
          <p:nvPr/>
        </p:nvSpPr>
        <p:spPr bwMode="auto">
          <a:xfrm>
            <a:off x="1676400" y="2590800"/>
            <a:ext cx="576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Book Antiqua" pitchFamily="18" charset="0"/>
              </a:rPr>
              <a:t>Spacecraft Launch 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45D5A-9BD1-49C4-9282-80A42526EDF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2209800" y="685800"/>
            <a:ext cx="375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SpaceX Falcon Launch</a:t>
            </a:r>
          </a:p>
        </p:txBody>
      </p:sp>
      <p:pic>
        <p:nvPicPr>
          <p:cNvPr id="11268" name="Picture 2" descr="http://msnbcmedia2.msn.com/j/msnbc/Components/Photos/051219/051219_spacex_vlrg_9a.wid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33528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extras.mnginteractive.com/live/media/site577/2008/0425/20080425_074009_spacex2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219200"/>
            <a:ext cx="30480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ttp://www.hobbyspace.com/AAdmin/Images/RLV/SpaceX/05SpaceXMarch20Launch_m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219200"/>
            <a:ext cx="314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CD7F7-C6B3-45F8-B589-C206EEBB46C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TextBox 8"/>
          <p:cNvSpPr txBox="1">
            <a:spLocks noChangeArrowheads="1"/>
          </p:cNvSpPr>
          <p:nvPr/>
        </p:nvSpPr>
        <p:spPr bwMode="auto">
          <a:xfrm>
            <a:off x="2209800" y="685800"/>
            <a:ext cx="489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SpaceX Falcon Launch Profile</a:t>
            </a:r>
          </a:p>
        </p:txBody>
      </p:sp>
      <p:pic>
        <p:nvPicPr>
          <p:cNvPr id="12292" name="Picture 2" descr="http://www.spacex.com/00Graphics/assets/img/fal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4000"/>
            <a:ext cx="61722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AEF89-7EFD-4971-B94E-C9E919DE2B2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3048000" y="609600"/>
            <a:ext cx="290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Book Antiqua" pitchFamily="18" charset="0"/>
              </a:rPr>
              <a:t>Atlas Launch</a:t>
            </a:r>
          </a:p>
        </p:txBody>
      </p:sp>
      <p:pic>
        <p:nvPicPr>
          <p:cNvPr id="13316" name="Picture 2" descr="http://ldcm.nasa.gov/images/atl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7432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www.af.mil/news/airman/0104/atlas-v-eel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295400"/>
            <a:ext cx="34163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spaceflightnow.com/atlas/av014/images/atlas5icog1laun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1295400"/>
            <a:ext cx="3143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6CF43-3BF5-46BC-8241-3A99818602D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427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Rocket Configurations</a:t>
            </a:r>
          </a:p>
        </p:txBody>
      </p:sp>
      <p:pic>
        <p:nvPicPr>
          <p:cNvPr id="14340" name="Picture 2" descr="http://www.defenseindustrydaily.com/images/SPAC_EELV_Delta_Family_l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FF4DE-721C-4F87-A7EE-B857D71AB4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3935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Delta Launch Profile</a:t>
            </a:r>
          </a:p>
        </p:txBody>
      </p:sp>
      <p:pic>
        <p:nvPicPr>
          <p:cNvPr id="15364" name="Picture 2" descr="http://www.gisdevelopment.net/news/2001/jan/images/de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0613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64BB-12D7-4E66-8B8A-2F6C847243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299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Delta Launches</a:t>
            </a:r>
          </a:p>
        </p:txBody>
      </p:sp>
      <p:pic>
        <p:nvPicPr>
          <p:cNvPr id="16388" name="Picture 2" descr="http://www.army-technology.com/contractor_images/l-3_nav_sat/3_DELTA2-72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34321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farm3.static.flickr.com/2329/2137935249_bfb9dae26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447800"/>
            <a:ext cx="6407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07E62-5089-47E8-98D0-9A7FD43212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2" descr="http://lasp.colorado.edu/sorce/images/mission/pegasus_flight_profi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75390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838200" y="609600"/>
            <a:ext cx="6824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Orbital Sciences – Pegasus Launch Profile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DE7B9-656C-4DBE-A4D1-15FBAEF049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494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Orbital Sciences - Pegasus</a:t>
            </a:r>
          </a:p>
        </p:txBody>
      </p:sp>
      <p:pic>
        <p:nvPicPr>
          <p:cNvPr id="18436" name="Picture 2" descr="http://lasp.colorado.edu/sorce/mission/SORCE_Launch_Photos_files/sorce_launch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4988" y="1524000"/>
            <a:ext cx="60690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8006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http://files.turbosquid.com/Preview/Content_on_9_9_2005_10_13_49/PegasusXLPreview1.jpg287c099b-37f1-49ca-8907-6cbae4f878b4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343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91BBC-4D2C-4F8A-8E45-CD6B632E3AF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1905000" y="762000"/>
            <a:ext cx="4716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Orbital Sciences - Taurus</a:t>
            </a:r>
          </a:p>
        </p:txBody>
      </p:sp>
      <p:pic>
        <p:nvPicPr>
          <p:cNvPr id="19460" name="Picture 6" descr="http://space.skyrocket.de/img_lau/tauru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447800"/>
            <a:ext cx="30480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usa.agentura.ru/partners/mwade/graphics/t/taur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447800"/>
            <a:ext cx="31242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http://tbn0.google.com/images?q=tbn:0vCm2O8l8rZouM:http://upload.wikimedia.org/wikipedia/en/0/0c/TaurusVandenbergAFB12May2000TimeExposure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750" y="1447800"/>
            <a:ext cx="3905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36A0E-2924-4E78-87B4-AA3F40B4A49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92150" y="285750"/>
            <a:ext cx="7308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9" tIns="46034" rIns="92069" bIns="46034" anchor="ctr"/>
          <a:lstStyle/>
          <a:p>
            <a:pPr algn="ctr" defTabSz="841375"/>
            <a:r>
              <a:rPr lang="en-US" sz="3400" b="1">
                <a:solidFill>
                  <a:schemeClr val="accent2"/>
                </a:solidFill>
                <a:latin typeface="Book Antiqua" pitchFamily="18" charset="0"/>
              </a:rPr>
              <a:t>ESPA</a:t>
            </a:r>
            <a:endParaRPr lang="en-US" sz="340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60388" y="1277938"/>
            <a:ext cx="8175625" cy="204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8236" tIns="48256" rIns="98236" bIns="48256">
            <a:spAutoFit/>
          </a:bodyPr>
          <a:lstStyle/>
          <a:p>
            <a:pPr algn="ctr" defTabSz="841375">
              <a:lnSpc>
                <a:spcPct val="80000"/>
              </a:lnSpc>
            </a:pPr>
            <a:r>
              <a:rPr lang="en-US" sz="4100">
                <a:latin typeface="Book Antiqua" pitchFamily="18" charset="0"/>
              </a:rPr>
              <a:t>Secondary Launches</a:t>
            </a:r>
            <a:endParaRPr lang="en-US" sz="2900">
              <a:solidFill>
                <a:srgbClr val="0000FF"/>
              </a:solidFill>
              <a:latin typeface="Book Antiqua" pitchFamily="18" charset="0"/>
            </a:endParaRPr>
          </a:p>
          <a:p>
            <a:pPr defTabSz="841375">
              <a:lnSpc>
                <a:spcPct val="80000"/>
              </a:lnSpc>
            </a:pPr>
            <a:endParaRPr lang="en-US" sz="2900">
              <a:solidFill>
                <a:srgbClr val="0000FF"/>
              </a:solidFill>
              <a:latin typeface="Book Antiqua" pitchFamily="18" charset="0"/>
            </a:endParaRPr>
          </a:p>
          <a:p>
            <a:pPr marL="420688" lvl="1" defTabSz="841375"/>
            <a:r>
              <a:rPr lang="en-US" sz="2900">
                <a:solidFill>
                  <a:srgbClr val="0000FF"/>
                </a:solidFill>
                <a:latin typeface="Book Antiqua" pitchFamily="18" charset="0"/>
              </a:rPr>
              <a:t>  </a:t>
            </a:r>
          </a:p>
          <a:p>
            <a:pPr defTabSz="841375"/>
            <a:endParaRPr lang="en-US" sz="2900">
              <a:solidFill>
                <a:srgbClr val="0000FF"/>
              </a:solidFill>
              <a:latin typeface="Book Antiqua" pitchFamily="18" charset="0"/>
            </a:endParaRPr>
          </a:p>
          <a:p>
            <a:pPr defTabSz="841375">
              <a:lnSpc>
                <a:spcPct val="80000"/>
              </a:lnSpc>
            </a:pPr>
            <a:endParaRPr lang="en-US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20484" name="Picture 4" descr="SASSE_concept.PICT                                             00001FEETecumseh                       B2E4A82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63" y="1824038"/>
            <a:ext cx="451802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447800" y="838200"/>
            <a:ext cx="5589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Book Antiqua" pitchFamily="18" charset="0"/>
              </a:rPr>
              <a:t>Where do you want to go?</a:t>
            </a:r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685800" y="1524000"/>
            <a:ext cx="7620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ook Antiqua" pitchFamily="18" charset="0"/>
              </a:rPr>
              <a:t>Near earth orbit types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Book Antiqua" pitchFamily="18" charset="0"/>
              </a:rPr>
              <a:t> </a:t>
            </a:r>
            <a:r>
              <a:rPr lang="en-US" sz="2000">
                <a:latin typeface="Book Antiqua" pitchFamily="18" charset="0"/>
              </a:rPr>
              <a:t>LEO – low earth orbit –  350-1200 km altitude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MEO – medium earth orbit – 10k km – 25k km altitude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GEO – geostationary orbit – 36k km altitude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GEO – geostationary – inclined – 36k km altitude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Moly (Molniya) – elliptic – 40k km apogee, 5k km perigee?</a:t>
            </a:r>
          </a:p>
          <a:p>
            <a:pPr lvl="1">
              <a:buFont typeface="Arial" charset="0"/>
              <a:buChar char="•"/>
            </a:pPr>
            <a:endParaRPr lang="en-US" sz="2000">
              <a:latin typeface="Book Antiqua" pitchFamily="18" charset="0"/>
            </a:endParaRPr>
          </a:p>
          <a:p>
            <a:r>
              <a:rPr lang="en-US" sz="2800">
                <a:latin typeface="Book Antiqua" pitchFamily="18" charset="0"/>
              </a:rPr>
              <a:t>Other attributes of orbits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Inclination  - angle of the orbit plane above the equator</a:t>
            </a:r>
          </a:p>
          <a:p>
            <a:pPr lvl="1"/>
            <a:r>
              <a:rPr lang="en-US" sz="2000">
                <a:latin typeface="Book Antiqua" pitchFamily="18" charset="0"/>
              </a:rPr>
              <a:t>                           going from south to north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Eccentricity – circular or elliptic orbit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Equator crossing time – defines time for pass predictions</a:t>
            </a: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087B7-7B62-48A7-94D4-644D340F0ED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26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RideShare Conference - April 15-16, 1999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92150" y="285750"/>
            <a:ext cx="7308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9" tIns="46034" rIns="92069" bIns="46034" anchor="ctr"/>
          <a:lstStyle/>
          <a:p>
            <a:pPr algn="ctr" defTabSz="841375"/>
            <a:r>
              <a:rPr lang="en-US" sz="3400" b="1">
                <a:solidFill>
                  <a:schemeClr val="accent2"/>
                </a:solidFill>
                <a:latin typeface="Book Antiqua" pitchFamily="18" charset="0"/>
              </a:rPr>
              <a:t>ESPA</a:t>
            </a:r>
            <a:endParaRPr lang="en-US" sz="340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60388" y="1277938"/>
            <a:ext cx="8175625" cy="153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8236" tIns="48256" rIns="98236" bIns="48256">
            <a:spAutoFit/>
          </a:bodyPr>
          <a:lstStyle/>
          <a:p>
            <a:pPr algn="ctr" defTabSz="841375">
              <a:lnSpc>
                <a:spcPct val="80000"/>
              </a:lnSpc>
            </a:pPr>
            <a:r>
              <a:rPr lang="en-US" sz="3300">
                <a:latin typeface="Book Antiqua" pitchFamily="18" charset="0"/>
              </a:rPr>
              <a:t>Nanosat Program Secondary Launches</a:t>
            </a:r>
            <a:endParaRPr lang="en-US" sz="2900">
              <a:solidFill>
                <a:srgbClr val="0000FF"/>
              </a:solidFill>
              <a:latin typeface="Book Antiqua" pitchFamily="18" charset="0"/>
            </a:endParaRPr>
          </a:p>
          <a:p>
            <a:pPr defTabSz="841375">
              <a:lnSpc>
                <a:spcPct val="80000"/>
              </a:lnSpc>
            </a:pPr>
            <a:endParaRPr lang="en-US" sz="2900">
              <a:solidFill>
                <a:srgbClr val="0000FF"/>
              </a:solidFill>
              <a:latin typeface="Book Antiqua" pitchFamily="18" charset="0"/>
            </a:endParaRPr>
          </a:p>
          <a:p>
            <a:pPr marL="420688" lvl="1" defTabSz="841375"/>
            <a:r>
              <a:rPr lang="en-US" sz="2900">
                <a:solidFill>
                  <a:srgbClr val="0000FF"/>
                </a:solidFill>
                <a:latin typeface="Book Antiqua" pitchFamily="18" charset="0"/>
              </a:rPr>
              <a:t> </a:t>
            </a:r>
          </a:p>
          <a:p>
            <a:pPr defTabSz="841375">
              <a:lnSpc>
                <a:spcPct val="80000"/>
              </a:lnSpc>
            </a:pPr>
            <a:endParaRPr lang="en-US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21509" name="Picture 4" descr="P:\SSDL\ESPA\image\espa_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2143125"/>
            <a:ext cx="51736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1143000" y="1752600"/>
            <a:ext cx="640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Where can you put your satellite on a rocket when you want it launched?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8F8A6-B9C0-42C6-906B-7552E37213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08B38-2130-4070-8B43-BED00743E00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33400" y="1295400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http://cost.jsc.nasa.gov/ELV_INTL.html</a:t>
            </a:r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741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38200" y="2209800"/>
            <a:ext cx="418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/>
              </a:rPr>
              <a:t>http://www.npointercos.jp/DneprLV.html</a:t>
            </a:r>
            <a:endParaRPr lang="en-US"/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Book Antiqua" pitchFamily="18" charset="0"/>
              </a:rPr>
              <a:t>Dnepr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838200" y="29718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http://www.scribd.com/doc/16979006/Minotaur-IV-Launch-Vehicle-Users-Guide</a:t>
            </a:r>
            <a:endParaRPr lang="en-US"/>
          </a:p>
        </p:txBody>
      </p: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667000"/>
            <a:ext cx="4076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17E41-9B6A-4193-AA7B-BD90539DCB9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87677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33583-215D-407D-98A4-2AD3FBCB48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0"/>
            <a:ext cx="81057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3" y="4637088"/>
            <a:ext cx="8115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45D2C-3311-468E-AEB5-AE44E6F4309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49037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48400"/>
            <a:ext cx="3028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659BD-EDBA-4508-A7C1-BD6F89D6584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6134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44301-FC31-4BEF-B84C-09DFDF9ED6D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37338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0"/>
            <a:ext cx="15049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28600"/>
            <a:ext cx="762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1981200" y="609600"/>
            <a:ext cx="572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Pegasus Orbcomm Integration</a:t>
            </a:r>
          </a:p>
        </p:txBody>
      </p:sp>
      <p:pic>
        <p:nvPicPr>
          <p:cNvPr id="29700" name="Picture 2" descr="http://centaur.sstl.co.uk/SSHP/pix/orbcomm_laun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FA63D-EF9E-48E1-8384-C949A7CE6E8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2514600" y="685800"/>
            <a:ext cx="4300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Orbcomm after launch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295400"/>
            <a:ext cx="56388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0" y="1828800"/>
            <a:ext cx="2408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Book Antiqua" pitchFamily="18" charset="0"/>
              </a:rPr>
              <a:t>Store &amp; forward for</a:t>
            </a:r>
          </a:p>
          <a:p>
            <a:pPr algn="ctr"/>
            <a:r>
              <a:rPr lang="en-US" sz="2000">
                <a:latin typeface="Book Antiqua" pitchFamily="18" charset="0"/>
              </a:rPr>
              <a:t>messages</a:t>
            </a:r>
            <a:endParaRPr lang="en-US" sz="3200">
              <a:latin typeface="Book Antiqu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314B9-AC56-419D-8A84-5FD421EEFA2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6057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DBA05-E324-40E9-9EA9-34D65A35C9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629400"/>
            <a:ext cx="3200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TextBox 8"/>
          <p:cNvSpPr txBox="1">
            <a:spLocks noChangeArrowheads="1"/>
          </p:cNvSpPr>
          <p:nvPr/>
        </p:nvSpPr>
        <p:spPr bwMode="auto">
          <a:xfrm>
            <a:off x="1828800" y="609600"/>
            <a:ext cx="461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ook Antiqua" pitchFamily="18" charset="0"/>
              </a:rPr>
              <a:t>Orbcomm Satellite Constellation</a:t>
            </a:r>
          </a:p>
        </p:txBody>
      </p:sp>
      <p:pic>
        <p:nvPicPr>
          <p:cNvPr id="31748" name="Picture 2" descr="http://personal.ee.surrey.ac.uk/Personal/L.Wood/constellations/SaVi/orbcomm-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7B8F2-4FEE-4672-81C5-E058F19CF18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1219200" y="457200"/>
            <a:ext cx="597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Mounting on Ariane ASAP ring</a:t>
            </a:r>
          </a:p>
        </p:txBody>
      </p:sp>
      <p:pic>
        <p:nvPicPr>
          <p:cNvPr id="32772" name="Picture 3" descr="C:\Documents and Settings\Bob\My Documents\AA\Stanford Programs\Satellite Programs\Weber State Program\WeberSat Cardboard Model\WeberSat Pics\SLIDE_20010928213917_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7848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1ACD-5362-4B41-8F55-5822C72135E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762000" y="609600"/>
            <a:ext cx="749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Mounting Faring &amp; launch on Ariane IV</a:t>
            </a:r>
          </a:p>
        </p:txBody>
      </p:sp>
      <p:pic>
        <p:nvPicPr>
          <p:cNvPr id="33796" name="Picture 2" descr="C:\Documents and Settings\Bob\My Documents\AA\Stanford Programs\Satellite Programs\Weber State Program\WeberSat Cardboard Model\WeberSat Pics\SLIDE_20010928213919_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Documents and Settings\Bob\My Documents\AA\Stanford Programs\Satellite Programs\Weber State Program\WeberSat Cardboard Model\WeberSat Pics\SLIDE_20010928213924_0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954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EEA07-CCA8-4A52-9B9F-FCE7B073256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3932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Stanford with OPAL</a:t>
            </a:r>
          </a:p>
        </p:txBody>
      </p:sp>
      <p:pic>
        <p:nvPicPr>
          <p:cNvPr id="34820" name="Picture 2" descr="C:\Documents and Settings\Bob\My Documents\AA\Stanford Programs\Satellite Programs\Opal\OPAL Pics\Group before Opal shi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63246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75942-12E6-4E95-8023-0A3C7F222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TextBox 8"/>
          <p:cNvSpPr txBox="1">
            <a:spLocks noChangeArrowheads="1"/>
          </p:cNvSpPr>
          <p:nvPr/>
        </p:nvSpPr>
        <p:spPr bwMode="auto">
          <a:xfrm>
            <a:off x="1600200" y="533400"/>
            <a:ext cx="549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OPAL on top of Taurus stage</a:t>
            </a:r>
          </a:p>
        </p:txBody>
      </p:sp>
      <p:pic>
        <p:nvPicPr>
          <p:cNvPr id="35844" name="Picture 2" descr="C:\Documents and Settings\Bob\My Documents\AA\Stanford Programs\Satellite Programs\Opal\MatingOfPayloadTo4Stage\JSMated_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CBBEB-0562-4875-ADB2-E7FE5F87C7A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2971800" y="609600"/>
            <a:ext cx="235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Ready to go</a:t>
            </a:r>
          </a:p>
        </p:txBody>
      </p:sp>
      <p:pic>
        <p:nvPicPr>
          <p:cNvPr id="36868" name="Picture 3" descr="C:\WINNT\Profiles\jwc\Desktop\osp1-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19200"/>
            <a:ext cx="3184525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33BEA-3783-4F1A-AFA1-38C4645616C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3484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QuakeSat Satellite</a:t>
            </a:r>
          </a:p>
        </p:txBody>
      </p:sp>
      <p:pic>
        <p:nvPicPr>
          <p:cNvPr id="37892" name="Picture 3" descr="C:\Documents and Settings\Bob\My Documents\AA\Stanford Programs\Satellite Programs\QuakeSat\PICS\Before Ship Pics\QuakeSat Show Before Ship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47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03A28-1746-4933-8D89-5CB5C071E66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5" name="TextBox 8"/>
          <p:cNvSpPr txBox="1">
            <a:spLocks noChangeArrowheads="1"/>
          </p:cNvSpPr>
          <p:nvPr/>
        </p:nvSpPr>
        <p:spPr bwMode="auto">
          <a:xfrm>
            <a:off x="1600200" y="685800"/>
            <a:ext cx="4137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At Dnepr Launch Site</a:t>
            </a:r>
          </a:p>
        </p:txBody>
      </p:sp>
      <p:pic>
        <p:nvPicPr>
          <p:cNvPr id="38916" name="Picture 2" descr="C:\Documents and Settings\Bob\My Documents\AA\Stanford Programs\Satellite Programs\QuakeSat\PICS\At Launch\Tom &amp; Lew Test Fit QuakeS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71600"/>
            <a:ext cx="328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CE2F-0DD1-4580-8008-989E75CA193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307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CubeSat P-POD</a:t>
            </a:r>
          </a:p>
        </p:txBody>
      </p:sp>
      <p:pic>
        <p:nvPicPr>
          <p:cNvPr id="39940" name="Picture 2" descr="C:\Documents and Settings\Bob\My Documents\AA\Spacecraft Information\Satellites\CubeSat Design\CubeSat Presentation - Herbert J. Kramer_files\CubeSat_Aut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48641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D7DC3-C46F-474F-BE9E-BBD08F03652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3" name="TextBox 8"/>
          <p:cNvSpPr txBox="1">
            <a:spLocks noChangeArrowheads="1"/>
          </p:cNvSpPr>
          <p:nvPr/>
        </p:nvSpPr>
        <p:spPr bwMode="auto">
          <a:xfrm>
            <a:off x="1524000" y="685800"/>
            <a:ext cx="6161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Where it was mounted on Dnepr</a:t>
            </a:r>
          </a:p>
        </p:txBody>
      </p:sp>
      <p:pic>
        <p:nvPicPr>
          <p:cNvPr id="40964" name="Picture 2" descr="C:\Documents and Settings\Bob\My Documents\AA\Stanford Programs\Satellite Programs\QuakeSat\PICS\QuakeSat Laun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0960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C3EC3-2478-4E15-B50D-3E8B1BA857B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Box 7"/>
          <p:cNvSpPr txBox="1">
            <a:spLocks noChangeArrowheads="1"/>
          </p:cNvSpPr>
          <p:nvPr/>
        </p:nvSpPr>
        <p:spPr bwMode="auto">
          <a:xfrm>
            <a:off x="8534400" y="6324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2782C44E-CA1B-4611-8F83-2917EA987EEB}" type="slidenum">
              <a:rPr lang="en-US"/>
              <a:pPr/>
              <a:t>4</a:t>
            </a:fld>
            <a:endParaRPr lang="en-US"/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685800" y="533400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Book Antiqua" pitchFamily="18" charset="0"/>
              </a:rPr>
              <a:t>Launch Companies – earth orbiting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685800" y="1143000"/>
            <a:ext cx="7620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ook Antiqua" pitchFamily="18" charset="0"/>
              </a:rPr>
              <a:t>US</a:t>
            </a:r>
          </a:p>
          <a:p>
            <a:pPr lvl="1">
              <a:buFont typeface="Arial" charset="0"/>
              <a:buChar char="•"/>
            </a:pPr>
            <a:r>
              <a:rPr lang="en-US" sz="2800">
                <a:latin typeface="Book Antiqua" pitchFamily="18" charset="0"/>
              </a:rPr>
              <a:t> </a:t>
            </a:r>
            <a:r>
              <a:rPr lang="en-US" sz="2000">
                <a:latin typeface="Book Antiqua" pitchFamily="18" charset="0"/>
              </a:rPr>
              <a:t>Lockheed </a:t>
            </a:r>
            <a:r>
              <a:rPr lang="en-US">
                <a:latin typeface="Book Antiqua" pitchFamily="18" charset="0"/>
              </a:rPr>
              <a:t>Martin (Atlas)</a:t>
            </a:r>
          </a:p>
          <a:p>
            <a:pPr lvl="1">
              <a:buFont typeface="Arial" charset="0"/>
              <a:buChar char="•"/>
            </a:pPr>
            <a:r>
              <a:rPr lang="en-US" sz="2400">
                <a:latin typeface="Book Antiqua" pitchFamily="18" charset="0"/>
              </a:rPr>
              <a:t> </a:t>
            </a:r>
            <a:r>
              <a:rPr lang="en-US" sz="2000">
                <a:latin typeface="Book Antiqua" pitchFamily="18" charset="0"/>
              </a:rPr>
              <a:t>Boeing (Delta)</a:t>
            </a:r>
          </a:p>
          <a:p>
            <a:pPr lvl="2"/>
            <a:r>
              <a:rPr lang="en-US">
                <a:latin typeface="Book Antiqua" pitchFamily="18" charset="0"/>
              </a:rPr>
              <a:t>Now combined into United Launch Alliance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Space Exploration – SpaceX (Falcon)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NASA – space shuttle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Orbital Sciences (Pegasus, Taurus, Minotaur IV)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Others trying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??</a:t>
            </a:r>
          </a:p>
          <a:p>
            <a:r>
              <a:rPr lang="en-US" sz="2400">
                <a:latin typeface="Book Antiqua" pitchFamily="18" charset="0"/>
              </a:rPr>
              <a:t>Other Countries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Russians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ESA – European Space Agency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India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China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 Pakistan?</a:t>
            </a:r>
          </a:p>
          <a:p>
            <a:pPr lvl="1">
              <a:buFont typeface="Arial" charset="0"/>
              <a:buChar char="•"/>
            </a:pPr>
            <a:r>
              <a:rPr lang="en-US" sz="2000">
                <a:latin typeface="Book Antiqua" pitchFamily="18" charset="0"/>
              </a:rPr>
              <a:t> 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F328E-D02C-4F10-B327-37E87DA30FA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6629400"/>
            <a:ext cx="3200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6870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2438400" y="685800"/>
            <a:ext cx="323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Book Antiqua" pitchFamily="18" charset="0"/>
              </a:rPr>
              <a:t>Shuttle Payloads</a:t>
            </a:r>
          </a:p>
        </p:txBody>
      </p:sp>
      <p:pic>
        <p:nvPicPr>
          <p:cNvPr id="43012" name="Picture 3" descr="C:\Documents and Settings\Bob\My Documents\My Pictures\Gas C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437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C:\Documents and Settings\Bob\My Documents\AA\Stanford Programs\Satellite Programs\Weber State Program\NUSAT I\NUSAT Pics\SLIDE_20010928214732_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95400"/>
            <a:ext cx="22860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F47D9-5C9E-4C5D-AE5F-AF16146F6AD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TextBox 8"/>
          <p:cNvSpPr txBox="1">
            <a:spLocks noChangeArrowheads="1"/>
          </p:cNvSpPr>
          <p:nvPr/>
        </p:nvSpPr>
        <p:spPr bwMode="auto">
          <a:xfrm>
            <a:off x="3276600" y="2514600"/>
            <a:ext cx="270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Book Antiqua" pitchFamily="18" charset="0"/>
              </a:rPr>
              <a:t>Questions?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DFB75-398F-458D-AF14-ED353803A84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438400" y="609600"/>
            <a:ext cx="3594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Space Shuttle Launch</a:t>
            </a:r>
          </a:p>
        </p:txBody>
      </p:sp>
      <p:pic>
        <p:nvPicPr>
          <p:cNvPr id="6148" name="Picture 4" descr="http://farm4.static.flickr.com/3281/2546033230_b4cbb3e1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3358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9C8C8-5164-4EB3-A28E-28F3DA2B4D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0" y="838200"/>
            <a:ext cx="8575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Book Antiqua" pitchFamily="18" charset="0"/>
              </a:rPr>
              <a:t>General Launch, Orbit &amp; Deorbit Profile</a:t>
            </a:r>
          </a:p>
        </p:txBody>
      </p:sp>
      <p:pic>
        <p:nvPicPr>
          <p:cNvPr id="7172" name="Picture 2" descr="http://abhijitmechanical.googlepages.com/launch.JPG/launch-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8851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7293-99D4-4083-98E6-A96EC3A77B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14" descr="http://www.jamesoberg.com/image/dnepr-cold-launch-schema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498600"/>
            <a:ext cx="518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36EBA-D613-4170-A9FB-76405139AB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914400" y="609600"/>
            <a:ext cx="6845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Russian converted ICBM from missile silo</a:t>
            </a:r>
          </a:p>
          <a:p>
            <a:pPr algn="ctr"/>
            <a:r>
              <a:rPr lang="en-US" sz="2800">
                <a:latin typeface="Book Antiqua" pitchFamily="18" charset="0"/>
              </a:rPr>
              <a:t>Dnepr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914400" y="609600"/>
            <a:ext cx="6837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Russian converted ICBM from missile silo</a:t>
            </a:r>
          </a:p>
        </p:txBody>
      </p:sp>
      <p:pic>
        <p:nvPicPr>
          <p:cNvPr id="9220" name="Picture 4" descr="http://cubesat.ece.uiuc.edu/PhotoAlbums/CubeSat_Main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1219200"/>
            <a:ext cx="3587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http://www.yuzhnoye.com/Aerospace%20Technology/Launch%20Vehicles/Dnepr/images/dnepr_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219200"/>
            <a:ext cx="3503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http://64.202.120.86/upload/image/articles/2006/a-room-with-a-view-of-mars-please/dnepr-rocket-laun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219200"/>
            <a:ext cx="43259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180D2-F8ED-40D8-81E7-1BD77815CB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2400" y="457200"/>
            <a:ext cx="86868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2209800" y="685800"/>
            <a:ext cx="375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SpaceX Falcon Launch</a:t>
            </a:r>
          </a:p>
        </p:txBody>
      </p:sp>
      <p:pic>
        <p:nvPicPr>
          <p:cNvPr id="10244" name="Picture 4" descr="http://upload.wikimedia.org/wikipedia/commons/7/7d/SpaceX_Falcon_verticle_on_the_launch_p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C6BF4-2997-4A37-8092-94BCD9234C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6629400"/>
            <a:ext cx="2819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Some Slides by Dr. J. Cutler – Univ. of 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27788"/>
            <a:ext cx="3429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Introduction to Space Systems and Spacecraft Design</a:t>
            </a:r>
          </a:p>
          <a:p>
            <a:pPr>
              <a:defRPr/>
            </a:pPr>
            <a:r>
              <a:rPr lang="en-US" sz="1050" b="1" dirty="0">
                <a:solidFill>
                  <a:srgbClr val="C00000"/>
                </a:solidFill>
                <a:latin typeface="Book Antiqua" pitchFamily="18" charset="0"/>
                <a:ea typeface="+mj-ea"/>
                <a:cs typeface="+mj-cs"/>
              </a:rPr>
              <a:t>Space Systems Design</a:t>
            </a:r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152400" y="152400"/>
            <a:ext cx="2438400" cy="3048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Book Antiqua" pitchFamily="18" charset="0"/>
                <a:ea typeface="+mj-ea"/>
                <a:cs typeface="+mj-cs"/>
              </a:rPr>
              <a:t>Spacecraft Launch Vehicles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1373</Words>
  <Application>Microsoft Office PowerPoint</Application>
  <PresentationFormat>On-screen Show (4:3)</PresentationFormat>
  <Paragraphs>312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Book Antiqua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Twiggs</dc:creator>
  <cp:lastModifiedBy>sadhish</cp:lastModifiedBy>
  <cp:revision>80</cp:revision>
  <dcterms:created xsi:type="dcterms:W3CDTF">2008-08-19T23:53:40Z</dcterms:created>
  <dcterms:modified xsi:type="dcterms:W3CDTF">2014-01-21T04:42:32Z</dcterms:modified>
</cp:coreProperties>
</file>