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8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77" r:id="rId32"/>
    <p:sldId id="273" r:id="rId33"/>
    <p:sldId id="279" r:id="rId34"/>
    <p:sldId id="275" r:id="rId35"/>
    <p:sldId id="280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860E-EE5E-4298-9DFC-60758EC6C513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24C1D-500A-46D8-AC8C-556E1CBD2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3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E4632-190A-4477-B922-696B69E91E49}" type="slidenum">
              <a:rPr lang="en-US"/>
              <a:pPr/>
              <a:t>19</a:t>
            </a:fld>
            <a:endParaRPr lang="en-US"/>
          </a:p>
        </p:txBody>
      </p:sp>
      <p:sp>
        <p:nvSpPr>
          <p:cNvPr id="17408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10</a:t>
            </a:r>
          </a:p>
        </p:txBody>
      </p:sp>
      <p:sp>
        <p:nvSpPr>
          <p:cNvPr id="174085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6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7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8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10</a:t>
            </a:r>
          </a:p>
        </p:txBody>
      </p:sp>
      <p:sp>
        <p:nvSpPr>
          <p:cNvPr id="174089" name="Rectangle 8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Rectangle 9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91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7409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6025" cy="4114800"/>
          </a:xfrm>
          <a:noFill/>
          <a:ln/>
        </p:spPr>
        <p:txBody>
          <a:bodyPr lIns="95250" tIns="49212" rIns="95250" bIns="49212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671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650AA-E0DF-4899-B6A6-96AD45D67D6A}" type="slidenum">
              <a:rPr lang="en-US"/>
              <a:pPr/>
              <a:t>20</a:t>
            </a:fld>
            <a:endParaRPr lang="en-US"/>
          </a:p>
        </p:txBody>
      </p:sp>
      <p:sp>
        <p:nvSpPr>
          <p:cNvPr id="17510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0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13</a:t>
            </a:r>
          </a:p>
        </p:txBody>
      </p:sp>
      <p:sp>
        <p:nvSpPr>
          <p:cNvPr id="175109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0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1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2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13</a:t>
            </a:r>
          </a:p>
        </p:txBody>
      </p:sp>
      <p:sp>
        <p:nvSpPr>
          <p:cNvPr id="175113" name="Rectangle 8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Rectangle 9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5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7511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6025" cy="4114800"/>
          </a:xfrm>
          <a:noFill/>
          <a:ln/>
        </p:spPr>
        <p:txBody>
          <a:bodyPr lIns="95250" tIns="49212" rIns="95250" bIns="49212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7602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E529C-4A75-4BD8-BBF7-87F6B88B9D7F}" type="slidenum">
              <a:rPr lang="en-US"/>
              <a:pPr/>
              <a:t>21</a:t>
            </a:fld>
            <a:endParaRPr lang="en-US"/>
          </a:p>
        </p:txBody>
      </p:sp>
      <p:sp>
        <p:nvSpPr>
          <p:cNvPr id="17613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16</a:t>
            </a:r>
          </a:p>
        </p:txBody>
      </p:sp>
      <p:sp>
        <p:nvSpPr>
          <p:cNvPr id="176133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4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5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6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16</a:t>
            </a:r>
          </a:p>
        </p:txBody>
      </p:sp>
      <p:sp>
        <p:nvSpPr>
          <p:cNvPr id="176137" name="Rectangle 8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8" name="Rectangle 9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6139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76140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6025" cy="4114800"/>
          </a:xfrm>
          <a:noFill/>
          <a:ln/>
        </p:spPr>
        <p:txBody>
          <a:bodyPr lIns="95250" tIns="49212" rIns="95250" bIns="49212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969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A11C3D-F287-4BD7-AD81-B1975F2710E4}" type="slidenum">
              <a:rPr lang="en-US"/>
              <a:pPr/>
              <a:t>23</a:t>
            </a:fld>
            <a:endParaRPr lang="en-US"/>
          </a:p>
        </p:txBody>
      </p:sp>
      <p:sp>
        <p:nvSpPr>
          <p:cNvPr id="17715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5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18</a:t>
            </a:r>
          </a:p>
        </p:txBody>
      </p:sp>
      <p:sp>
        <p:nvSpPr>
          <p:cNvPr id="177157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60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18</a:t>
            </a:r>
          </a:p>
        </p:txBody>
      </p:sp>
      <p:sp>
        <p:nvSpPr>
          <p:cNvPr id="177161" name="Rectangle 8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62" name="Rectangle 9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7163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77164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6025" cy="4114800"/>
          </a:xfrm>
          <a:noFill/>
          <a:ln/>
        </p:spPr>
        <p:txBody>
          <a:bodyPr lIns="95250" tIns="49212" rIns="95250" bIns="49212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8843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1D57E5-8788-4DF9-A35F-3BB82FA4709E}" type="slidenum">
              <a:rPr lang="en-US"/>
              <a:pPr/>
              <a:t>24</a:t>
            </a:fld>
            <a:endParaRPr lang="en-US"/>
          </a:p>
        </p:txBody>
      </p:sp>
      <p:sp>
        <p:nvSpPr>
          <p:cNvPr id="17817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19</a:t>
            </a:r>
          </a:p>
        </p:txBody>
      </p:sp>
      <p:sp>
        <p:nvSpPr>
          <p:cNvPr id="178181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2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3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4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19</a:t>
            </a:r>
          </a:p>
        </p:txBody>
      </p:sp>
      <p:sp>
        <p:nvSpPr>
          <p:cNvPr id="178185" name="Rectangle 8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6" name="Rectangle 9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87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78188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6025" cy="4114800"/>
          </a:xfrm>
          <a:noFill/>
          <a:ln/>
        </p:spPr>
        <p:txBody>
          <a:bodyPr lIns="95250" tIns="49212" rIns="95250" bIns="49212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06805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48B0D-3F7A-4788-8B4F-2893AF79ED0B}" type="slidenum">
              <a:rPr lang="en-US"/>
              <a:pPr/>
              <a:t>25</a:t>
            </a:fld>
            <a:endParaRPr lang="en-US"/>
          </a:p>
        </p:txBody>
      </p:sp>
      <p:sp>
        <p:nvSpPr>
          <p:cNvPr id="17920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20</a:t>
            </a:r>
          </a:p>
        </p:txBody>
      </p:sp>
      <p:sp>
        <p:nvSpPr>
          <p:cNvPr id="179205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6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7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08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20</a:t>
            </a:r>
          </a:p>
        </p:txBody>
      </p:sp>
      <p:sp>
        <p:nvSpPr>
          <p:cNvPr id="179209" name="Rectangle 8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0" name="Rectangle 9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11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7921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6025" cy="4114800"/>
          </a:xfrm>
          <a:noFill/>
          <a:ln/>
        </p:spPr>
        <p:txBody>
          <a:bodyPr lIns="95250" tIns="49212" rIns="95250" bIns="49212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58845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163D19-B1C9-4B38-A84F-818A8D7D8185}" type="slidenum">
              <a:rPr lang="en-US"/>
              <a:pPr/>
              <a:t>26</a:t>
            </a:fld>
            <a:endParaRPr lang="en-US"/>
          </a:p>
        </p:txBody>
      </p:sp>
      <p:sp>
        <p:nvSpPr>
          <p:cNvPr id="18022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2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21</a:t>
            </a:r>
          </a:p>
        </p:txBody>
      </p:sp>
      <p:sp>
        <p:nvSpPr>
          <p:cNvPr id="180229" name="Rectangle 4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0" name="Rectangle 5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Rectangle 6"/>
          <p:cNvSpPr>
            <a:spLocks noChangeArrowheads="1"/>
          </p:cNvSpPr>
          <p:nvPr/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2" name="Rectangle 7"/>
          <p:cNvSpPr>
            <a:spLocks noChangeArrowheads="1"/>
          </p:cNvSpPr>
          <p:nvPr/>
        </p:nvSpPr>
        <p:spPr bwMode="auto">
          <a:xfrm>
            <a:off x="3884613" y="8685213"/>
            <a:ext cx="29733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942975" eaLnBrk="0" hangingPunct="0"/>
            <a:r>
              <a:rPr lang="en-US" sz="1000" i="1"/>
              <a:t>21</a:t>
            </a:r>
          </a:p>
        </p:txBody>
      </p:sp>
      <p:sp>
        <p:nvSpPr>
          <p:cNvPr id="180233" name="Rectangle 8"/>
          <p:cNvSpPr>
            <a:spLocks noChangeArrowheads="1"/>
          </p:cNvSpPr>
          <p:nvPr/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4" name="Rectangle 9"/>
          <p:cNvSpPr>
            <a:spLocks noChangeArrowheads="1"/>
          </p:cNvSpPr>
          <p:nvPr/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w="12700" cap="flat">
            <a:solidFill>
              <a:schemeClr val="tx1"/>
            </a:solidFill>
          </a:ln>
        </p:spPr>
      </p:sp>
      <p:sp>
        <p:nvSpPr>
          <p:cNvPr id="180236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14400" y="4341813"/>
            <a:ext cx="5026025" cy="4114800"/>
          </a:xfrm>
          <a:noFill/>
          <a:ln/>
        </p:spPr>
        <p:txBody>
          <a:bodyPr lIns="95250" tIns="49212" rIns="95250" bIns="49212"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85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97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3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14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1737B-FFCE-4E65-AF46-FC16732195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57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33964-9ED6-49FB-9884-8F685619A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6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5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55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2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4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46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40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8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192CE-2216-42D9-8092-55111764570E}" type="datetimeFigureOut">
              <a:rPr lang="en-US" smtClean="0"/>
              <a:t>1/2/2014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E736A-01A1-49F1-A4CF-C1A843572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4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NASA_solar_power_satellite_concept_1976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en.wikipedia.org/wiki/Image:Johannes_Kepler_161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en.wikipedia.org/wiki/Image:Isaac_Newton.jpe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lliptical_orbit" TargetMode="External"/><Relationship Id="rId2" Type="http://schemas.openxmlformats.org/officeDocument/2006/relationships/hyperlink" Target="http://en.wikipedia.org/wiki/Astronom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llipse" TargetMode="External"/><Relationship Id="rId5" Type="http://schemas.openxmlformats.org/officeDocument/2006/relationships/hyperlink" Target="http://en.wikipedia.org/wiki/Center_of_mass" TargetMode="External"/><Relationship Id="rId4" Type="http://schemas.openxmlformats.org/officeDocument/2006/relationships/hyperlink" Target="http://en.wikipedia.org/wiki/Astronomical_objec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Argument_of_periapsis" TargetMode="External"/><Relationship Id="rId3" Type="http://schemas.openxmlformats.org/officeDocument/2006/relationships/hyperlink" Target="http://en.wikipedia.org/wiki/Periapsis" TargetMode="External"/><Relationship Id="rId7" Type="http://schemas.openxmlformats.org/officeDocument/2006/relationships/hyperlink" Target="http://en.wikipedia.org/wiki/Inclination" TargetMode="External"/><Relationship Id="rId2" Type="http://schemas.openxmlformats.org/officeDocument/2006/relationships/hyperlink" Target="http://en.wikipedia.org/wiki/Semimajor_ax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ccentricity_(orbit)" TargetMode="External"/><Relationship Id="rId5" Type="http://schemas.openxmlformats.org/officeDocument/2006/relationships/hyperlink" Target="http://en.wikipedia.org/wiki/Center_of_mass" TargetMode="External"/><Relationship Id="rId4" Type="http://schemas.openxmlformats.org/officeDocument/2006/relationships/hyperlink" Target="http://en.wikipedia.org/wiki/Focus_(geometry)" TargetMode="External"/><Relationship Id="rId9" Type="http://schemas.openxmlformats.org/officeDocument/2006/relationships/hyperlink" Target="http://en.wikipedia.org/wiki/True_anomaly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7030A0"/>
                </a:solidFill>
              </a:rPr>
              <a:t>MODULE 1</a:t>
            </a:r>
            <a:endParaRPr lang="en-US" sz="8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61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u="sng" smtClean="0"/>
              <a:t>Applications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30724" name="Picture 4" descr="appl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8305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77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GB" sz="4000" u="sng"/>
              <a:t>Major problems for satellites</a:t>
            </a:r>
            <a:endParaRPr lang="en-US" sz="4000" u="sng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0"/>
            <a:ext cx="3733800" cy="4800600"/>
          </a:xfrm>
        </p:spPr>
        <p:txBody>
          <a:bodyPr/>
          <a:lstStyle/>
          <a:p>
            <a:pPr eaLnBrk="1" hangingPunct="1"/>
            <a:r>
              <a:rPr lang="en-GB"/>
              <a:t>Positioning in orbit</a:t>
            </a:r>
          </a:p>
          <a:p>
            <a:pPr eaLnBrk="1" hangingPunct="1">
              <a:buFontTx/>
              <a:buNone/>
            </a:pPr>
            <a:endParaRPr lang="en-GB"/>
          </a:p>
          <a:p>
            <a:pPr eaLnBrk="1" hangingPunct="1"/>
            <a:r>
              <a:rPr lang="en-GB"/>
              <a:t>Stability</a:t>
            </a:r>
          </a:p>
          <a:p>
            <a:pPr eaLnBrk="1" hangingPunct="1">
              <a:buFontTx/>
              <a:buNone/>
            </a:pPr>
            <a:endParaRPr lang="en-GB"/>
          </a:p>
          <a:p>
            <a:pPr eaLnBrk="1" hangingPunct="1"/>
            <a:r>
              <a:rPr lang="en-GB"/>
              <a:t>Power</a:t>
            </a:r>
          </a:p>
          <a:p>
            <a:pPr eaLnBrk="1" hangingPunct="1">
              <a:buFontTx/>
              <a:buNone/>
            </a:pPr>
            <a:endParaRPr lang="en-GB"/>
          </a:p>
          <a:p>
            <a:pPr eaLnBrk="1" hangingPunct="1"/>
            <a:r>
              <a:rPr lang="en-GB"/>
              <a:t>Communications</a:t>
            </a:r>
          </a:p>
          <a:p>
            <a:pPr eaLnBrk="1" hangingPunct="1">
              <a:buFontTx/>
              <a:buNone/>
            </a:pPr>
            <a:endParaRPr lang="en-GB"/>
          </a:p>
          <a:p>
            <a:pPr eaLnBrk="1" hangingPunct="1"/>
            <a:r>
              <a:rPr lang="en-GB"/>
              <a:t>Harsh environment</a:t>
            </a:r>
            <a:endParaRPr 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6003926" y="3048000"/>
            <a:ext cx="26828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03926" y="3048000"/>
            <a:ext cx="46640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1750" name="Picture 6" descr="DSCN05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3" t="19513" r="28049" b="28049"/>
          <a:stretch>
            <a:fillRect/>
          </a:stretch>
        </p:blipFill>
        <p:spPr bwMode="auto">
          <a:xfrm>
            <a:off x="5943600" y="1600200"/>
            <a:ext cx="441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1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u="sng"/>
              <a:t>Positioning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7772400" cy="3657600"/>
          </a:xfrm>
        </p:spPr>
        <p:txBody>
          <a:bodyPr/>
          <a:lstStyle/>
          <a:p>
            <a:pPr eaLnBrk="1" hangingPunct="1"/>
            <a:r>
              <a:rPr lang="en-GB" smtClean="0"/>
              <a:t>This can be achieved by several methods</a:t>
            </a:r>
          </a:p>
          <a:p>
            <a:pPr eaLnBrk="1" hangingPunct="1"/>
            <a:r>
              <a:rPr lang="en-GB" smtClean="0"/>
              <a:t>One method is to use small rocket motors </a:t>
            </a:r>
          </a:p>
          <a:p>
            <a:pPr eaLnBrk="1" hangingPunct="1"/>
            <a:r>
              <a:rPr lang="en-GB" smtClean="0"/>
              <a:t>These use fuel - over half of the weight of most satellites is made up of fuel</a:t>
            </a:r>
          </a:p>
          <a:p>
            <a:pPr eaLnBrk="1" hangingPunct="1"/>
            <a:r>
              <a:rPr lang="en-GB" smtClean="0"/>
              <a:t>Often it is the fuel availability which determines the lifetime of a satellite</a:t>
            </a:r>
          </a:p>
          <a:p>
            <a:pPr eaLnBrk="1" hangingPunct="1"/>
            <a:r>
              <a:rPr lang="en-GB" smtClean="0"/>
              <a:t>Commercial life of a satellite typically 10-15 years</a:t>
            </a:r>
          </a:p>
        </p:txBody>
      </p:sp>
    </p:spTree>
    <p:extLst>
      <p:ext uri="{BB962C8B-B14F-4D97-AF65-F5344CB8AC3E}">
        <p14:creationId xmlns:p14="http://schemas.microsoft.com/office/powerpoint/2010/main" val="12812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696200" cy="304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 u="sng"/>
              <a:t>Stability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838200"/>
            <a:ext cx="8686800" cy="5791200"/>
          </a:xfrm>
        </p:spPr>
        <p:txBody>
          <a:bodyPr/>
          <a:lstStyle/>
          <a:p>
            <a:pPr eaLnBrk="1" hangingPunct="1"/>
            <a:r>
              <a:rPr lang="en-GB" smtClean="0"/>
              <a:t>It is vital that satellites are stabilised</a:t>
            </a:r>
          </a:p>
          <a:p>
            <a:pPr lvl="1" eaLnBrk="1" hangingPunct="1">
              <a:buFontTx/>
              <a:buNone/>
            </a:pPr>
            <a:r>
              <a:rPr lang="en-GB" smtClean="0"/>
              <a:t>   - to ensure that solar panels are aligned properly, communication antennae are aligned properly</a:t>
            </a:r>
          </a:p>
          <a:p>
            <a:pPr eaLnBrk="1" hangingPunct="1"/>
            <a:r>
              <a:rPr lang="en-GB" smtClean="0"/>
              <a:t>Early satellites used </a:t>
            </a:r>
            <a:r>
              <a:rPr lang="en-GB" b="1" smtClean="0"/>
              <a:t>spin stabilisation</a:t>
            </a:r>
          </a:p>
          <a:p>
            <a:pPr lvl="1" eaLnBrk="1" hangingPunct="1">
              <a:buFontTx/>
              <a:buNone/>
            </a:pPr>
            <a:r>
              <a:rPr lang="en-GB" smtClean="0"/>
              <a:t> - either this requires an inefficient omni-directional aerial Or antennae were precisely counter-rotated in order to provide stable communications. </a:t>
            </a:r>
          </a:p>
          <a:p>
            <a:pPr lvl="1" eaLnBrk="1" hangingPunct="1">
              <a:buFontTx/>
              <a:buNone/>
            </a:pPr>
            <a:r>
              <a:rPr lang="en-GB" smtClean="0"/>
              <a:t>* Modern satellites use  </a:t>
            </a:r>
            <a:r>
              <a:rPr lang="en-GB" sz="3200" b="1"/>
              <a:t>reaction wheel stabilisation</a:t>
            </a:r>
            <a:r>
              <a:rPr lang="en-GB" smtClean="0"/>
              <a:t> - a form of gyroscopic stabilisation. </a:t>
            </a:r>
          </a:p>
        </p:txBody>
      </p:sp>
    </p:spTree>
    <p:extLst>
      <p:ext uri="{BB962C8B-B14F-4D97-AF65-F5344CB8AC3E}">
        <p14:creationId xmlns:p14="http://schemas.microsoft.com/office/powerpoint/2010/main" val="422886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/>
              <a:t>Power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981200"/>
            <a:ext cx="8610600" cy="4876800"/>
          </a:xfrm>
        </p:spPr>
        <p:txBody>
          <a:bodyPr/>
          <a:lstStyle/>
          <a:p>
            <a:pPr eaLnBrk="1" hangingPunct="1"/>
            <a:r>
              <a:rPr lang="en-GB" smtClean="0"/>
              <a:t>Modern satellites use a variety of power means</a:t>
            </a:r>
          </a:p>
          <a:p>
            <a:pPr eaLnBrk="1" hangingPunct="1"/>
            <a:r>
              <a:rPr lang="en-GB" smtClean="0"/>
              <a:t>Solar panels are now quite efficient, so solar power is used to generate electricity</a:t>
            </a:r>
          </a:p>
          <a:p>
            <a:pPr eaLnBrk="1" hangingPunct="1"/>
            <a:r>
              <a:rPr lang="en-GB" smtClean="0"/>
              <a:t>Batteries are needed as sometimes the satellites are behind the earth - this happens about half the time for a LEO satellite</a:t>
            </a:r>
          </a:p>
          <a:p>
            <a:pPr eaLnBrk="1" hangingPunct="1"/>
            <a:r>
              <a:rPr lang="en-GB" smtClean="0"/>
              <a:t>Nuclear power has been used - but not recommended</a:t>
            </a:r>
          </a:p>
        </p:txBody>
      </p:sp>
      <p:pic>
        <p:nvPicPr>
          <p:cNvPr id="34820" name="Picture 5" descr="Solar_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82863"/>
            <a:ext cx="27432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7" descr="An artist's concept of a solar power satellite, 1976. (NASA)">
            <a:hlinkClick r:id="rId3" tooltip="An artist's concept of a solar power satellite, 1976. (NASA)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"/>
            <a:ext cx="312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61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0"/>
            <a:ext cx="8534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4000"/>
              <a:t>Satellite - satellite communication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685800"/>
            <a:ext cx="3505200" cy="2895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/>
              <a:t>It is also possible for satellites to communicate with other satellites</a:t>
            </a:r>
          </a:p>
          <a:p>
            <a:pPr eaLnBrk="1" hangingPunct="1">
              <a:lnSpc>
                <a:spcPct val="90000"/>
              </a:lnSpc>
            </a:pPr>
            <a:r>
              <a:rPr lang="en-GB"/>
              <a:t>Communication can be by microwave or by optical laser</a:t>
            </a:r>
          </a:p>
        </p:txBody>
      </p:sp>
      <p:pic>
        <p:nvPicPr>
          <p:cNvPr id="35844" name="Picture 7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838200"/>
            <a:ext cx="36322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5" name="Group 8"/>
          <p:cNvGrpSpPr>
            <a:grpSpLocks/>
          </p:cNvGrpSpPr>
          <p:nvPr/>
        </p:nvGrpSpPr>
        <p:grpSpPr bwMode="auto">
          <a:xfrm>
            <a:off x="1752600" y="3962400"/>
            <a:ext cx="8534400" cy="2667000"/>
            <a:chOff x="195" y="849"/>
            <a:chExt cx="5376" cy="1392"/>
          </a:xfrm>
        </p:grpSpPr>
        <p:sp>
          <p:nvSpPr>
            <p:cNvPr id="35846" name="Rectangle 9"/>
            <p:cNvSpPr>
              <a:spLocks noChangeArrowheads="1"/>
            </p:cNvSpPr>
            <p:nvPr/>
          </p:nvSpPr>
          <p:spPr bwMode="auto">
            <a:xfrm>
              <a:off x="195" y="849"/>
              <a:ext cx="5376" cy="13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/>
            </a:p>
          </p:txBody>
        </p:sp>
        <p:grpSp>
          <p:nvGrpSpPr>
            <p:cNvPr id="35847" name="Group 10"/>
            <p:cNvGrpSpPr>
              <a:grpSpLocks/>
            </p:cNvGrpSpPr>
            <p:nvPr/>
          </p:nvGrpSpPr>
          <p:grpSpPr bwMode="auto">
            <a:xfrm>
              <a:off x="291" y="945"/>
              <a:ext cx="1536" cy="1200"/>
              <a:chOff x="960" y="1104"/>
              <a:chExt cx="2470" cy="1837"/>
            </a:xfrm>
          </p:grpSpPr>
          <p:pic>
            <p:nvPicPr>
              <p:cNvPr id="35892" name="Picture 11" descr="gpwg-euro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584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93" name="Group 12"/>
              <p:cNvGrpSpPr>
                <a:grpSpLocks/>
              </p:cNvGrpSpPr>
              <p:nvPr/>
            </p:nvGrpSpPr>
            <p:grpSpPr bwMode="auto">
              <a:xfrm rot="6589301" flipH="1">
                <a:off x="3028" y="2540"/>
                <a:ext cx="685" cy="118"/>
                <a:chOff x="2006" y="1547"/>
                <a:chExt cx="1285" cy="214"/>
              </a:xfrm>
            </p:grpSpPr>
            <p:sp>
              <p:nvSpPr>
                <p:cNvPr id="35910" name="AutoShape 13"/>
                <p:cNvSpPr>
                  <a:spLocks noChangeArrowheads="1"/>
                </p:cNvSpPr>
                <p:nvPr/>
              </p:nvSpPr>
              <p:spPr bwMode="auto">
                <a:xfrm>
                  <a:off x="2006" y="1618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911" name="AutoShape 14"/>
                <p:cNvSpPr>
                  <a:spLocks noChangeArrowheads="1"/>
                </p:cNvSpPr>
                <p:nvPr/>
              </p:nvSpPr>
              <p:spPr bwMode="auto">
                <a:xfrm>
                  <a:off x="2518" y="1547"/>
                  <a:ext cx="230" cy="21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912" name="AutoShape 15"/>
                <p:cNvSpPr>
                  <a:spLocks noChangeArrowheads="1"/>
                </p:cNvSpPr>
                <p:nvPr/>
              </p:nvSpPr>
              <p:spPr bwMode="auto">
                <a:xfrm>
                  <a:off x="2649" y="1613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5894" name="Group 16"/>
              <p:cNvGrpSpPr>
                <a:grpSpLocks/>
              </p:cNvGrpSpPr>
              <p:nvPr/>
            </p:nvGrpSpPr>
            <p:grpSpPr bwMode="auto">
              <a:xfrm rot="6589301">
                <a:off x="1433" y="1207"/>
                <a:ext cx="253" cy="47"/>
                <a:chOff x="2006" y="1547"/>
                <a:chExt cx="1285" cy="214"/>
              </a:xfrm>
            </p:grpSpPr>
            <p:sp>
              <p:nvSpPr>
                <p:cNvPr id="35907" name="AutoShape 17"/>
                <p:cNvSpPr>
                  <a:spLocks noChangeArrowheads="1"/>
                </p:cNvSpPr>
                <p:nvPr/>
              </p:nvSpPr>
              <p:spPr bwMode="auto">
                <a:xfrm>
                  <a:off x="2006" y="1618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908" name="AutoShape 18"/>
                <p:cNvSpPr>
                  <a:spLocks noChangeArrowheads="1"/>
                </p:cNvSpPr>
                <p:nvPr/>
              </p:nvSpPr>
              <p:spPr bwMode="auto">
                <a:xfrm>
                  <a:off x="2518" y="1547"/>
                  <a:ext cx="230" cy="21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909" name="AutoShape 19"/>
                <p:cNvSpPr>
                  <a:spLocks noChangeArrowheads="1"/>
                </p:cNvSpPr>
                <p:nvPr/>
              </p:nvSpPr>
              <p:spPr bwMode="auto">
                <a:xfrm>
                  <a:off x="2649" y="1613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5895" name="Group 20"/>
              <p:cNvGrpSpPr>
                <a:grpSpLocks/>
              </p:cNvGrpSpPr>
              <p:nvPr/>
            </p:nvGrpSpPr>
            <p:grpSpPr bwMode="auto">
              <a:xfrm rot="6589301" flipH="1">
                <a:off x="809" y="2455"/>
                <a:ext cx="397" cy="96"/>
                <a:chOff x="2006" y="1547"/>
                <a:chExt cx="1285" cy="214"/>
              </a:xfrm>
            </p:grpSpPr>
            <p:sp>
              <p:nvSpPr>
                <p:cNvPr id="35904" name="AutoShape 21"/>
                <p:cNvSpPr>
                  <a:spLocks noChangeArrowheads="1"/>
                </p:cNvSpPr>
                <p:nvPr/>
              </p:nvSpPr>
              <p:spPr bwMode="auto">
                <a:xfrm>
                  <a:off x="2006" y="1618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905" name="AutoShape 22"/>
                <p:cNvSpPr>
                  <a:spLocks noChangeArrowheads="1"/>
                </p:cNvSpPr>
                <p:nvPr/>
              </p:nvSpPr>
              <p:spPr bwMode="auto">
                <a:xfrm>
                  <a:off x="2518" y="1547"/>
                  <a:ext cx="230" cy="21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906" name="AutoShape 23"/>
                <p:cNvSpPr>
                  <a:spLocks noChangeArrowheads="1"/>
                </p:cNvSpPr>
                <p:nvPr/>
              </p:nvSpPr>
              <p:spPr bwMode="auto">
                <a:xfrm>
                  <a:off x="2649" y="1613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35896" name="Line 24"/>
              <p:cNvSpPr>
                <a:spLocks noChangeShapeType="1"/>
              </p:cNvSpPr>
              <p:nvPr/>
            </p:nvSpPr>
            <p:spPr bwMode="auto">
              <a:xfrm flipH="1" flipV="1">
                <a:off x="2308" y="1888"/>
                <a:ext cx="1004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7" name="Line 25"/>
              <p:cNvSpPr>
                <a:spLocks noChangeShapeType="1"/>
              </p:cNvSpPr>
              <p:nvPr/>
            </p:nvSpPr>
            <p:spPr bwMode="auto">
              <a:xfrm flipH="1">
                <a:off x="1056" y="1884"/>
                <a:ext cx="1258" cy="6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8" name="Line 26"/>
              <p:cNvSpPr>
                <a:spLocks noChangeShapeType="1"/>
              </p:cNvSpPr>
              <p:nvPr/>
            </p:nvSpPr>
            <p:spPr bwMode="auto">
              <a:xfrm flipV="1">
                <a:off x="1056" y="1764"/>
                <a:ext cx="1024" cy="6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9" name="Line 27"/>
              <p:cNvSpPr>
                <a:spLocks noChangeShapeType="1"/>
              </p:cNvSpPr>
              <p:nvPr/>
            </p:nvSpPr>
            <p:spPr bwMode="auto">
              <a:xfrm flipH="1" flipV="1">
                <a:off x="1584" y="1248"/>
                <a:ext cx="488" cy="5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0" name="Line 28"/>
              <p:cNvSpPr>
                <a:spLocks noChangeShapeType="1"/>
              </p:cNvSpPr>
              <p:nvPr/>
            </p:nvSpPr>
            <p:spPr bwMode="auto">
              <a:xfrm>
                <a:off x="1584" y="1248"/>
                <a:ext cx="596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1" name="Line 29"/>
              <p:cNvSpPr>
                <a:spLocks noChangeShapeType="1"/>
              </p:cNvSpPr>
              <p:nvPr/>
            </p:nvSpPr>
            <p:spPr bwMode="auto">
              <a:xfrm>
                <a:off x="2606" y="1941"/>
                <a:ext cx="706" cy="6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2" name="Text Box 30"/>
              <p:cNvSpPr txBox="1">
                <a:spLocks noChangeArrowheads="1"/>
              </p:cNvSpPr>
              <p:nvPr/>
            </p:nvSpPr>
            <p:spPr bwMode="auto">
              <a:xfrm>
                <a:off x="2415" y="1762"/>
                <a:ext cx="303" cy="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1200" b="1"/>
                  <a:t>1</a:t>
                </a:r>
                <a:r>
                  <a:rPr lang="en-US" sz="1200"/>
                  <a:t>.</a:t>
                </a:r>
              </a:p>
            </p:txBody>
          </p:sp>
          <p:sp>
            <p:nvSpPr>
              <p:cNvPr id="35903" name="Text Box 31"/>
              <p:cNvSpPr txBox="1">
                <a:spLocks noChangeArrowheads="1"/>
              </p:cNvSpPr>
              <p:nvPr/>
            </p:nvSpPr>
            <p:spPr bwMode="auto">
              <a:xfrm>
                <a:off x="2124" y="1443"/>
                <a:ext cx="304" cy="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1200" b="1"/>
                  <a:t>2.</a:t>
                </a:r>
              </a:p>
            </p:txBody>
          </p:sp>
        </p:grpSp>
        <p:grpSp>
          <p:nvGrpSpPr>
            <p:cNvPr id="35848" name="Group 32"/>
            <p:cNvGrpSpPr>
              <a:grpSpLocks/>
            </p:cNvGrpSpPr>
            <p:nvPr/>
          </p:nvGrpSpPr>
          <p:grpSpPr bwMode="auto">
            <a:xfrm>
              <a:off x="2499" y="993"/>
              <a:ext cx="1344" cy="1117"/>
              <a:chOff x="960" y="1104"/>
              <a:chExt cx="2470" cy="1837"/>
            </a:xfrm>
          </p:grpSpPr>
          <p:pic>
            <p:nvPicPr>
              <p:cNvPr id="35873" name="Picture 33" descr="gpwg-euro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584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74" name="Group 34"/>
              <p:cNvGrpSpPr>
                <a:grpSpLocks/>
              </p:cNvGrpSpPr>
              <p:nvPr/>
            </p:nvGrpSpPr>
            <p:grpSpPr bwMode="auto">
              <a:xfrm rot="6589301" flipH="1">
                <a:off x="3028" y="2540"/>
                <a:ext cx="685" cy="118"/>
                <a:chOff x="2006" y="1547"/>
                <a:chExt cx="1285" cy="214"/>
              </a:xfrm>
            </p:grpSpPr>
            <p:sp>
              <p:nvSpPr>
                <p:cNvPr id="35889" name="AutoShape 35"/>
                <p:cNvSpPr>
                  <a:spLocks noChangeArrowheads="1"/>
                </p:cNvSpPr>
                <p:nvPr/>
              </p:nvSpPr>
              <p:spPr bwMode="auto">
                <a:xfrm>
                  <a:off x="2006" y="1618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90" name="AutoShape 36"/>
                <p:cNvSpPr>
                  <a:spLocks noChangeArrowheads="1"/>
                </p:cNvSpPr>
                <p:nvPr/>
              </p:nvSpPr>
              <p:spPr bwMode="auto">
                <a:xfrm>
                  <a:off x="2518" y="1547"/>
                  <a:ext cx="230" cy="21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91" name="AutoShape 37"/>
                <p:cNvSpPr>
                  <a:spLocks noChangeArrowheads="1"/>
                </p:cNvSpPr>
                <p:nvPr/>
              </p:nvSpPr>
              <p:spPr bwMode="auto">
                <a:xfrm>
                  <a:off x="2649" y="1613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5875" name="Group 38"/>
              <p:cNvGrpSpPr>
                <a:grpSpLocks/>
              </p:cNvGrpSpPr>
              <p:nvPr/>
            </p:nvGrpSpPr>
            <p:grpSpPr bwMode="auto">
              <a:xfrm rot="6589301">
                <a:off x="1433" y="1207"/>
                <a:ext cx="253" cy="47"/>
                <a:chOff x="2006" y="1547"/>
                <a:chExt cx="1285" cy="214"/>
              </a:xfrm>
            </p:grpSpPr>
            <p:sp>
              <p:nvSpPr>
                <p:cNvPr id="35886" name="AutoShape 39"/>
                <p:cNvSpPr>
                  <a:spLocks noChangeArrowheads="1"/>
                </p:cNvSpPr>
                <p:nvPr/>
              </p:nvSpPr>
              <p:spPr bwMode="auto">
                <a:xfrm>
                  <a:off x="2006" y="1618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87" name="AutoShape 40"/>
                <p:cNvSpPr>
                  <a:spLocks noChangeArrowheads="1"/>
                </p:cNvSpPr>
                <p:nvPr/>
              </p:nvSpPr>
              <p:spPr bwMode="auto">
                <a:xfrm>
                  <a:off x="2518" y="1547"/>
                  <a:ext cx="230" cy="21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88" name="AutoShape 41"/>
                <p:cNvSpPr>
                  <a:spLocks noChangeArrowheads="1"/>
                </p:cNvSpPr>
                <p:nvPr/>
              </p:nvSpPr>
              <p:spPr bwMode="auto">
                <a:xfrm>
                  <a:off x="2649" y="1613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5876" name="Group 42"/>
              <p:cNvGrpSpPr>
                <a:grpSpLocks/>
              </p:cNvGrpSpPr>
              <p:nvPr/>
            </p:nvGrpSpPr>
            <p:grpSpPr bwMode="auto">
              <a:xfrm rot="6589301" flipH="1">
                <a:off x="809" y="2455"/>
                <a:ext cx="397" cy="96"/>
                <a:chOff x="2006" y="1547"/>
                <a:chExt cx="1285" cy="214"/>
              </a:xfrm>
            </p:grpSpPr>
            <p:sp>
              <p:nvSpPr>
                <p:cNvPr id="35883" name="AutoShape 43"/>
                <p:cNvSpPr>
                  <a:spLocks noChangeArrowheads="1"/>
                </p:cNvSpPr>
                <p:nvPr/>
              </p:nvSpPr>
              <p:spPr bwMode="auto">
                <a:xfrm>
                  <a:off x="2006" y="1618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84" name="AutoShape 44"/>
                <p:cNvSpPr>
                  <a:spLocks noChangeArrowheads="1"/>
                </p:cNvSpPr>
                <p:nvPr/>
              </p:nvSpPr>
              <p:spPr bwMode="auto">
                <a:xfrm>
                  <a:off x="2518" y="1547"/>
                  <a:ext cx="230" cy="21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85" name="AutoShape 45"/>
                <p:cNvSpPr>
                  <a:spLocks noChangeArrowheads="1"/>
                </p:cNvSpPr>
                <p:nvPr/>
              </p:nvSpPr>
              <p:spPr bwMode="auto">
                <a:xfrm>
                  <a:off x="2649" y="1613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35877" name="Line 46"/>
              <p:cNvSpPr>
                <a:spLocks noChangeShapeType="1"/>
              </p:cNvSpPr>
              <p:nvPr/>
            </p:nvSpPr>
            <p:spPr bwMode="auto">
              <a:xfrm>
                <a:off x="1584" y="1248"/>
                <a:ext cx="616" cy="3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Line 47"/>
              <p:cNvSpPr>
                <a:spLocks noChangeShapeType="1"/>
              </p:cNvSpPr>
              <p:nvPr/>
            </p:nvSpPr>
            <p:spPr bwMode="auto">
              <a:xfrm>
                <a:off x="2619" y="1932"/>
                <a:ext cx="693" cy="6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9" name="Text Box 48"/>
              <p:cNvSpPr txBox="1">
                <a:spLocks noChangeArrowheads="1"/>
              </p:cNvSpPr>
              <p:nvPr/>
            </p:nvSpPr>
            <p:spPr bwMode="auto">
              <a:xfrm>
                <a:off x="2476" y="1754"/>
                <a:ext cx="346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1200" b="1"/>
                  <a:t>1.</a:t>
                </a:r>
              </a:p>
            </p:txBody>
          </p:sp>
          <p:sp>
            <p:nvSpPr>
              <p:cNvPr id="35880" name="Text Box 49"/>
              <p:cNvSpPr txBox="1">
                <a:spLocks noChangeArrowheads="1"/>
              </p:cNvSpPr>
              <p:nvPr/>
            </p:nvSpPr>
            <p:spPr bwMode="auto">
              <a:xfrm>
                <a:off x="2145" y="1456"/>
                <a:ext cx="347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1200" b="1"/>
                  <a:t>2.</a:t>
                </a:r>
              </a:p>
            </p:txBody>
          </p:sp>
          <p:sp>
            <p:nvSpPr>
              <p:cNvPr id="35881" name="Line 50"/>
              <p:cNvSpPr>
                <a:spLocks noChangeShapeType="1"/>
              </p:cNvSpPr>
              <p:nvPr/>
            </p:nvSpPr>
            <p:spPr bwMode="auto">
              <a:xfrm flipH="1" flipV="1">
                <a:off x="1084" y="2524"/>
                <a:ext cx="218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2" name="Line 51"/>
              <p:cNvSpPr>
                <a:spLocks noChangeShapeType="1"/>
              </p:cNvSpPr>
              <p:nvPr/>
            </p:nvSpPr>
            <p:spPr bwMode="auto">
              <a:xfrm flipV="1">
                <a:off x="1050" y="1362"/>
                <a:ext cx="448" cy="10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49" name="Group 52"/>
            <p:cNvGrpSpPr>
              <a:grpSpLocks/>
            </p:cNvGrpSpPr>
            <p:nvPr/>
          </p:nvGrpSpPr>
          <p:grpSpPr bwMode="auto">
            <a:xfrm>
              <a:off x="4179" y="993"/>
              <a:ext cx="1248" cy="1069"/>
              <a:chOff x="960" y="1104"/>
              <a:chExt cx="2470" cy="1837"/>
            </a:xfrm>
          </p:grpSpPr>
          <p:pic>
            <p:nvPicPr>
              <p:cNvPr id="35853" name="Picture 53" descr="gpwg-euro1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584"/>
                <a:ext cx="720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5854" name="Group 54"/>
              <p:cNvGrpSpPr>
                <a:grpSpLocks/>
              </p:cNvGrpSpPr>
              <p:nvPr/>
            </p:nvGrpSpPr>
            <p:grpSpPr bwMode="auto">
              <a:xfrm rot="6589301" flipH="1">
                <a:off x="3028" y="2540"/>
                <a:ext cx="685" cy="118"/>
                <a:chOff x="2006" y="1547"/>
                <a:chExt cx="1285" cy="214"/>
              </a:xfrm>
            </p:grpSpPr>
            <p:sp>
              <p:nvSpPr>
                <p:cNvPr id="35870" name="AutoShape 55"/>
                <p:cNvSpPr>
                  <a:spLocks noChangeArrowheads="1"/>
                </p:cNvSpPr>
                <p:nvPr/>
              </p:nvSpPr>
              <p:spPr bwMode="auto">
                <a:xfrm>
                  <a:off x="2006" y="1618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71" name="AutoShape 56"/>
                <p:cNvSpPr>
                  <a:spLocks noChangeArrowheads="1"/>
                </p:cNvSpPr>
                <p:nvPr/>
              </p:nvSpPr>
              <p:spPr bwMode="auto">
                <a:xfrm>
                  <a:off x="2518" y="1547"/>
                  <a:ext cx="230" cy="21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72" name="AutoShape 57"/>
                <p:cNvSpPr>
                  <a:spLocks noChangeArrowheads="1"/>
                </p:cNvSpPr>
                <p:nvPr/>
              </p:nvSpPr>
              <p:spPr bwMode="auto">
                <a:xfrm>
                  <a:off x="2649" y="1613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5855" name="Group 58"/>
              <p:cNvGrpSpPr>
                <a:grpSpLocks/>
              </p:cNvGrpSpPr>
              <p:nvPr/>
            </p:nvGrpSpPr>
            <p:grpSpPr bwMode="auto">
              <a:xfrm rot="6589301">
                <a:off x="1433" y="1207"/>
                <a:ext cx="253" cy="47"/>
                <a:chOff x="2006" y="1547"/>
                <a:chExt cx="1285" cy="214"/>
              </a:xfrm>
            </p:grpSpPr>
            <p:sp>
              <p:nvSpPr>
                <p:cNvPr id="35867" name="AutoShape 59"/>
                <p:cNvSpPr>
                  <a:spLocks noChangeArrowheads="1"/>
                </p:cNvSpPr>
                <p:nvPr/>
              </p:nvSpPr>
              <p:spPr bwMode="auto">
                <a:xfrm>
                  <a:off x="2006" y="1618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68" name="AutoShape 60"/>
                <p:cNvSpPr>
                  <a:spLocks noChangeArrowheads="1"/>
                </p:cNvSpPr>
                <p:nvPr/>
              </p:nvSpPr>
              <p:spPr bwMode="auto">
                <a:xfrm>
                  <a:off x="2518" y="1547"/>
                  <a:ext cx="230" cy="21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69" name="AutoShape 61"/>
                <p:cNvSpPr>
                  <a:spLocks noChangeArrowheads="1"/>
                </p:cNvSpPr>
                <p:nvPr/>
              </p:nvSpPr>
              <p:spPr bwMode="auto">
                <a:xfrm>
                  <a:off x="2649" y="1613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grpSp>
            <p:nvGrpSpPr>
              <p:cNvPr id="35856" name="Group 62"/>
              <p:cNvGrpSpPr>
                <a:grpSpLocks/>
              </p:cNvGrpSpPr>
              <p:nvPr/>
            </p:nvGrpSpPr>
            <p:grpSpPr bwMode="auto">
              <a:xfrm rot="6589301" flipH="1">
                <a:off x="809" y="2455"/>
                <a:ext cx="397" cy="96"/>
                <a:chOff x="2006" y="1547"/>
                <a:chExt cx="1285" cy="214"/>
              </a:xfrm>
            </p:grpSpPr>
            <p:sp>
              <p:nvSpPr>
                <p:cNvPr id="35864" name="AutoShape 63"/>
                <p:cNvSpPr>
                  <a:spLocks noChangeArrowheads="1"/>
                </p:cNvSpPr>
                <p:nvPr/>
              </p:nvSpPr>
              <p:spPr bwMode="auto">
                <a:xfrm>
                  <a:off x="2006" y="1618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65" name="AutoShape 64"/>
                <p:cNvSpPr>
                  <a:spLocks noChangeArrowheads="1"/>
                </p:cNvSpPr>
                <p:nvPr/>
              </p:nvSpPr>
              <p:spPr bwMode="auto">
                <a:xfrm>
                  <a:off x="2518" y="1547"/>
                  <a:ext cx="230" cy="214"/>
                </a:xfrm>
                <a:prstGeom prst="cube">
                  <a:avLst>
                    <a:gd name="adj" fmla="val 25000"/>
                  </a:avLst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  <p:sp>
              <p:nvSpPr>
                <p:cNvPr id="35866" name="AutoShape 65"/>
                <p:cNvSpPr>
                  <a:spLocks noChangeArrowheads="1"/>
                </p:cNvSpPr>
                <p:nvPr/>
              </p:nvSpPr>
              <p:spPr bwMode="auto">
                <a:xfrm>
                  <a:off x="2649" y="1613"/>
                  <a:ext cx="642" cy="98"/>
                </a:xfrm>
                <a:prstGeom prst="parallelogram">
                  <a:avLst>
                    <a:gd name="adj" fmla="val 163776"/>
                  </a:avLst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endParaRPr lang="en-US"/>
                </a:p>
              </p:txBody>
            </p:sp>
          </p:grpSp>
          <p:sp>
            <p:nvSpPr>
              <p:cNvPr id="35857" name="Line 66"/>
              <p:cNvSpPr>
                <a:spLocks noChangeShapeType="1"/>
              </p:cNvSpPr>
              <p:nvPr/>
            </p:nvSpPr>
            <p:spPr bwMode="auto">
              <a:xfrm flipH="1" flipV="1">
                <a:off x="2304" y="1888"/>
                <a:ext cx="1008" cy="7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8" name="Line 67"/>
              <p:cNvSpPr>
                <a:spLocks noChangeShapeType="1"/>
              </p:cNvSpPr>
              <p:nvPr/>
            </p:nvSpPr>
            <p:spPr bwMode="auto">
              <a:xfrm flipH="1">
                <a:off x="1056" y="1888"/>
                <a:ext cx="1256" cy="60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9" name="Line 68"/>
              <p:cNvSpPr>
                <a:spLocks noChangeShapeType="1"/>
              </p:cNvSpPr>
              <p:nvPr/>
            </p:nvSpPr>
            <p:spPr bwMode="auto">
              <a:xfrm flipV="1">
                <a:off x="1056" y="1343"/>
                <a:ext cx="446" cy="110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0" name="Line 69"/>
              <p:cNvSpPr>
                <a:spLocks noChangeShapeType="1"/>
              </p:cNvSpPr>
              <p:nvPr/>
            </p:nvSpPr>
            <p:spPr bwMode="auto">
              <a:xfrm>
                <a:off x="1584" y="1248"/>
                <a:ext cx="596" cy="3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1" name="Line 70"/>
              <p:cNvSpPr>
                <a:spLocks noChangeShapeType="1"/>
              </p:cNvSpPr>
              <p:nvPr/>
            </p:nvSpPr>
            <p:spPr bwMode="auto">
              <a:xfrm>
                <a:off x="2605" y="1934"/>
                <a:ext cx="707" cy="6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Text Box 71"/>
              <p:cNvSpPr txBox="1">
                <a:spLocks noChangeArrowheads="1"/>
              </p:cNvSpPr>
              <p:nvPr/>
            </p:nvSpPr>
            <p:spPr bwMode="auto">
              <a:xfrm>
                <a:off x="2472" y="1798"/>
                <a:ext cx="374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1200" b="1"/>
                  <a:t>1</a:t>
                </a:r>
                <a:r>
                  <a:rPr lang="en-US" sz="1200"/>
                  <a:t>.</a:t>
                </a:r>
              </a:p>
            </p:txBody>
          </p:sp>
          <p:sp>
            <p:nvSpPr>
              <p:cNvPr id="35863" name="Text Box 72"/>
              <p:cNvSpPr txBox="1">
                <a:spLocks noChangeArrowheads="1"/>
              </p:cNvSpPr>
              <p:nvPr/>
            </p:nvSpPr>
            <p:spPr bwMode="auto">
              <a:xfrm>
                <a:off x="2080" y="1453"/>
                <a:ext cx="374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1200" b="1"/>
                  <a:t>2.</a:t>
                </a:r>
              </a:p>
            </p:txBody>
          </p:sp>
        </p:grpSp>
        <p:sp>
          <p:nvSpPr>
            <p:cNvPr id="35850" name="Text Box 73"/>
            <p:cNvSpPr txBox="1">
              <a:spLocks noChangeArrowheads="1"/>
            </p:cNvSpPr>
            <p:nvPr/>
          </p:nvSpPr>
          <p:spPr bwMode="auto">
            <a:xfrm>
              <a:off x="483" y="2000"/>
              <a:ext cx="129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 b="1">
                  <a:latin typeface="Arial" panose="020B0604020202020204" pitchFamily="34" charset="0"/>
                </a:rPr>
                <a:t>Point-Point System</a:t>
              </a:r>
            </a:p>
          </p:txBody>
        </p:sp>
        <p:sp>
          <p:nvSpPr>
            <p:cNvPr id="35851" name="Text Box 74"/>
            <p:cNvSpPr txBox="1">
              <a:spLocks noChangeArrowheads="1"/>
            </p:cNvSpPr>
            <p:nvPr/>
          </p:nvSpPr>
          <p:spPr bwMode="auto">
            <a:xfrm>
              <a:off x="2451" y="2000"/>
              <a:ext cx="1190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 b="1">
                  <a:latin typeface="Arial" panose="020B0604020202020204" pitchFamily="34" charset="0"/>
                </a:rPr>
                <a:t>Crosslink System</a:t>
              </a:r>
            </a:p>
          </p:txBody>
        </p:sp>
        <p:sp>
          <p:nvSpPr>
            <p:cNvPr id="35852" name="Text Box 75"/>
            <p:cNvSpPr txBox="1">
              <a:spLocks noChangeArrowheads="1"/>
            </p:cNvSpPr>
            <p:nvPr/>
          </p:nvSpPr>
          <p:spPr bwMode="auto">
            <a:xfrm>
              <a:off x="4275" y="2000"/>
              <a:ext cx="1012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1600" b="1">
                  <a:latin typeface="Arial" panose="020B0604020202020204" pitchFamily="34" charset="0"/>
                </a:rPr>
                <a:t>Hybrid System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241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GB" sz="4000" u="sng"/>
              <a:t>Harsh Environment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066800"/>
            <a:ext cx="8686800" cy="5486400"/>
          </a:xfrm>
        </p:spPr>
        <p:txBody>
          <a:bodyPr/>
          <a:lstStyle/>
          <a:p>
            <a:pPr eaLnBrk="1" hangingPunct="1"/>
            <a:r>
              <a:rPr lang="en-GB" smtClean="0"/>
              <a:t>Satellite components need to be specially “hardened”</a:t>
            </a:r>
          </a:p>
          <a:p>
            <a:pPr eaLnBrk="1" hangingPunct="1"/>
            <a:r>
              <a:rPr lang="en-GB" smtClean="0"/>
              <a:t>Circuits which work on the ground will fail very rapidly in space</a:t>
            </a:r>
          </a:p>
          <a:p>
            <a:pPr eaLnBrk="1" hangingPunct="1"/>
            <a:r>
              <a:rPr lang="en-GB" smtClean="0"/>
              <a:t>Temperature is also a problem - so satellites use electric heaters to keep circuits and other vital parts warmed up - they also need to control the temperature carefully</a:t>
            </a:r>
          </a:p>
        </p:txBody>
      </p:sp>
    </p:spTree>
    <p:extLst>
      <p:ext uri="{BB962C8B-B14F-4D97-AF65-F5344CB8AC3E}">
        <p14:creationId xmlns:p14="http://schemas.microsoft.com/office/powerpoint/2010/main" val="37673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What Is Orbit</a:t>
            </a:r>
            <a:r>
              <a:rPr lang="en-US" b="1" dirty="0" smtClean="0"/>
              <a:t>?</a:t>
            </a:r>
          </a:p>
          <a:p>
            <a:r>
              <a:rPr lang="en-US" b="1" dirty="0"/>
              <a:t>What Shape Is an Orbit</a:t>
            </a:r>
            <a:r>
              <a:rPr lang="en-US" b="1" dirty="0" smtClean="0"/>
              <a:t>?</a:t>
            </a:r>
          </a:p>
          <a:p>
            <a:r>
              <a:rPr lang="en-US" b="1" dirty="0"/>
              <a:t>How Do Objects Stay in Orbit</a:t>
            </a:r>
            <a:r>
              <a:rPr lang="en-US" b="1" dirty="0" smtClean="0"/>
              <a:t>?</a:t>
            </a:r>
          </a:p>
          <a:p>
            <a:r>
              <a:rPr lang="en-US" b="1" dirty="0"/>
              <a:t>Where Do Satellites Orbit Earth?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0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u="sng"/>
              <a:t>Origin of planetary laws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0" y="4419600"/>
            <a:ext cx="35814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/>
              <a:t>Sir. Johannes Keppler</a:t>
            </a:r>
          </a:p>
        </p:txBody>
      </p:sp>
      <p:pic>
        <p:nvPicPr>
          <p:cNvPr id="61444" name="Picture 5" descr="A 1610 portrait of Johannes Kepler by an unknown artist">
            <a:hlinkClick r:id="rId2" tooltip="A 1610 portrait of Johannes Kepler by an unknown artist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906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6"/>
          <p:cNvSpPr>
            <a:spLocks noChangeArrowheads="1"/>
          </p:cNvSpPr>
          <p:nvPr/>
        </p:nvSpPr>
        <p:spPr bwMode="auto">
          <a:xfrm>
            <a:off x="6324601" y="5257800"/>
            <a:ext cx="3884613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F"/>
            </a:pPr>
            <a:r>
              <a:rPr lang="en-US" sz="2800"/>
              <a:t> Derived 3 laws based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/>
              <a:t>    upon his observations</a:t>
            </a:r>
          </a:p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sz="2800"/>
              <a:t>    of planetary motion.</a:t>
            </a:r>
          </a:p>
        </p:txBody>
      </p:sp>
      <p:grpSp>
        <p:nvGrpSpPr>
          <p:cNvPr id="61446" name="Group 7"/>
          <p:cNvGrpSpPr>
            <a:grpSpLocks/>
          </p:cNvGrpSpPr>
          <p:nvPr/>
        </p:nvGrpSpPr>
        <p:grpSpPr bwMode="auto">
          <a:xfrm>
            <a:off x="1863726" y="838200"/>
            <a:ext cx="3698875" cy="3581400"/>
            <a:chOff x="214" y="192"/>
            <a:chExt cx="3098" cy="3984"/>
          </a:xfrm>
        </p:grpSpPr>
        <p:pic>
          <p:nvPicPr>
            <p:cNvPr id="61449" name="Picture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4" y="192"/>
              <a:ext cx="3098" cy="39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61450" name="Rectangle 9"/>
            <p:cNvSpPr>
              <a:spLocks noChangeArrowheads="1"/>
            </p:cNvSpPr>
            <p:nvPr/>
          </p:nvSpPr>
          <p:spPr bwMode="auto">
            <a:xfrm>
              <a:off x="216" y="216"/>
              <a:ext cx="3068" cy="3936"/>
            </a:xfrm>
            <a:prstGeom prst="rect">
              <a:avLst/>
            </a:prstGeom>
            <a:noFill/>
            <a:ln w="762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47" name="Rectangle 10"/>
          <p:cNvSpPr>
            <a:spLocks noChangeArrowheads="1"/>
          </p:cNvSpPr>
          <p:nvPr/>
        </p:nvSpPr>
        <p:spPr bwMode="auto">
          <a:xfrm>
            <a:off x="2362200" y="4572001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Sir.Tycho Brahe</a:t>
            </a:r>
          </a:p>
        </p:txBody>
      </p:sp>
      <p:sp>
        <p:nvSpPr>
          <p:cNvPr id="61448" name="Rectangle 11"/>
          <p:cNvSpPr>
            <a:spLocks noChangeArrowheads="1"/>
          </p:cNvSpPr>
          <p:nvPr/>
        </p:nvSpPr>
        <p:spPr bwMode="auto">
          <a:xfrm>
            <a:off x="1524000" y="5181600"/>
            <a:ext cx="46482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/>
              <a:t> Introduced precision into astronomical measurements.</a:t>
            </a:r>
          </a:p>
          <a:p>
            <a:pPr>
              <a:buFontTx/>
              <a:buChar char="•"/>
            </a:pPr>
            <a:r>
              <a:rPr lang="en-US" b="1"/>
              <a:t> Mentor to Johannes Keppler</a:t>
            </a:r>
          </a:p>
        </p:txBody>
      </p:sp>
    </p:spTree>
    <p:extLst>
      <p:ext uri="{BB962C8B-B14F-4D97-AF65-F5344CB8AC3E}">
        <p14:creationId xmlns:p14="http://schemas.microsoft.com/office/powerpoint/2010/main" val="147752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algn="ctr" eaLnBrk="1" hangingPunct="1"/>
            <a:r>
              <a:rPr lang="en-US" sz="3000" b="1" dirty="0" err="1"/>
              <a:t>Kepler’s</a:t>
            </a:r>
            <a:r>
              <a:rPr lang="en-US" sz="3000" b="1" dirty="0"/>
              <a:t> 1st Law:  Law of Ellipses</a:t>
            </a: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3429000" y="2286000"/>
            <a:ext cx="5562600" cy="3276600"/>
          </a:xfrm>
          <a:prstGeom prst="ellips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362200" y="5543550"/>
            <a:ext cx="7315200" cy="108585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mtClean="0"/>
              <a:t>The orbits of the planets are ellipses with the sun at one focus</a:t>
            </a:r>
          </a:p>
        </p:txBody>
      </p:sp>
      <p:grpSp>
        <p:nvGrpSpPr>
          <p:cNvPr id="62469" name="Group 5"/>
          <p:cNvGrpSpPr>
            <a:grpSpLocks/>
          </p:cNvGrpSpPr>
          <p:nvPr/>
        </p:nvGrpSpPr>
        <p:grpSpPr bwMode="auto">
          <a:xfrm>
            <a:off x="2006600" y="1854200"/>
            <a:ext cx="7950200" cy="3302000"/>
            <a:chOff x="304" y="1168"/>
            <a:chExt cx="5008" cy="2080"/>
          </a:xfrm>
        </p:grpSpPr>
        <p:sp useBgFill="1">
          <p:nvSpPr>
            <p:cNvPr id="62470" name="Oval 6"/>
            <p:cNvSpPr>
              <a:spLocks noChangeArrowheads="1"/>
            </p:cNvSpPr>
            <p:nvPr/>
          </p:nvSpPr>
          <p:spPr bwMode="auto">
            <a:xfrm>
              <a:off x="304" y="1168"/>
              <a:ext cx="5008" cy="2080"/>
            </a:xfrm>
            <a:prstGeom prst="ellipse">
              <a:avLst/>
            </a:prstGeom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1" name="AutoShape 7"/>
            <p:cNvSpPr>
              <a:spLocks noChangeArrowheads="1"/>
            </p:cNvSpPr>
            <p:nvPr/>
          </p:nvSpPr>
          <p:spPr bwMode="auto">
            <a:xfrm>
              <a:off x="1252" y="1780"/>
              <a:ext cx="712" cy="76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2" name="Oval 8"/>
            <p:cNvSpPr>
              <a:spLocks noChangeArrowheads="1"/>
            </p:cNvSpPr>
            <p:nvPr/>
          </p:nvSpPr>
          <p:spPr bwMode="auto">
            <a:xfrm>
              <a:off x="1326" y="1857"/>
              <a:ext cx="583" cy="58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73" name="Group 9"/>
            <p:cNvGrpSpPr>
              <a:grpSpLocks/>
            </p:cNvGrpSpPr>
            <p:nvPr/>
          </p:nvGrpSpPr>
          <p:grpSpPr bwMode="auto">
            <a:xfrm>
              <a:off x="1510" y="2049"/>
              <a:ext cx="177" cy="49"/>
              <a:chOff x="1510" y="2049"/>
              <a:chExt cx="177" cy="49"/>
            </a:xfrm>
          </p:grpSpPr>
          <p:sp>
            <p:nvSpPr>
              <p:cNvPr id="62476" name="Oval 10"/>
              <p:cNvSpPr>
                <a:spLocks noChangeArrowheads="1"/>
              </p:cNvSpPr>
              <p:nvPr/>
            </p:nvSpPr>
            <p:spPr bwMode="auto">
              <a:xfrm>
                <a:off x="1510" y="2049"/>
                <a:ext cx="48" cy="4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77" name="Oval 11"/>
              <p:cNvSpPr>
                <a:spLocks noChangeArrowheads="1"/>
              </p:cNvSpPr>
              <p:nvPr/>
            </p:nvSpPr>
            <p:spPr bwMode="auto">
              <a:xfrm>
                <a:off x="1640" y="2049"/>
                <a:ext cx="47" cy="49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74" name="Freeform 12"/>
            <p:cNvSpPr>
              <a:spLocks/>
            </p:cNvSpPr>
            <p:nvPr/>
          </p:nvSpPr>
          <p:spPr bwMode="auto">
            <a:xfrm>
              <a:off x="1451" y="2140"/>
              <a:ext cx="193" cy="141"/>
            </a:xfrm>
            <a:custGeom>
              <a:avLst/>
              <a:gdLst>
                <a:gd name="T0" fmla="*/ 0 w 193"/>
                <a:gd name="T1" fmla="*/ 20 h 141"/>
                <a:gd name="T2" fmla="*/ 11 w 193"/>
                <a:gd name="T3" fmla="*/ 0 h 141"/>
                <a:gd name="T4" fmla="*/ 23 w 193"/>
                <a:gd name="T5" fmla="*/ 18 h 141"/>
                <a:gd name="T6" fmla="*/ 23 w 193"/>
                <a:gd name="T7" fmla="*/ 35 h 141"/>
                <a:gd name="T8" fmla="*/ 23 w 193"/>
                <a:gd name="T9" fmla="*/ 53 h 141"/>
                <a:gd name="T10" fmla="*/ 34 w 193"/>
                <a:gd name="T11" fmla="*/ 70 h 141"/>
                <a:gd name="T12" fmla="*/ 45 w 193"/>
                <a:gd name="T13" fmla="*/ 88 h 141"/>
                <a:gd name="T14" fmla="*/ 56 w 193"/>
                <a:gd name="T15" fmla="*/ 105 h 141"/>
                <a:gd name="T16" fmla="*/ 73 w 193"/>
                <a:gd name="T17" fmla="*/ 117 h 141"/>
                <a:gd name="T18" fmla="*/ 90 w 193"/>
                <a:gd name="T19" fmla="*/ 128 h 141"/>
                <a:gd name="T20" fmla="*/ 107 w 193"/>
                <a:gd name="T21" fmla="*/ 134 h 141"/>
                <a:gd name="T22" fmla="*/ 124 w 193"/>
                <a:gd name="T23" fmla="*/ 140 h 141"/>
                <a:gd name="T24" fmla="*/ 141 w 193"/>
                <a:gd name="T25" fmla="*/ 140 h 141"/>
                <a:gd name="T26" fmla="*/ 158 w 193"/>
                <a:gd name="T27" fmla="*/ 140 h 141"/>
                <a:gd name="T28" fmla="*/ 175 w 193"/>
                <a:gd name="T29" fmla="*/ 140 h 141"/>
                <a:gd name="T30" fmla="*/ 192 w 193"/>
                <a:gd name="T31" fmla="*/ 134 h 1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3"/>
                <a:gd name="T49" fmla="*/ 0 h 141"/>
                <a:gd name="T50" fmla="*/ 193 w 193"/>
                <a:gd name="T51" fmla="*/ 141 h 1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3" h="141">
                  <a:moveTo>
                    <a:pt x="0" y="20"/>
                  </a:moveTo>
                  <a:lnTo>
                    <a:pt x="11" y="0"/>
                  </a:lnTo>
                  <a:lnTo>
                    <a:pt x="23" y="18"/>
                  </a:lnTo>
                  <a:lnTo>
                    <a:pt x="23" y="35"/>
                  </a:lnTo>
                  <a:lnTo>
                    <a:pt x="23" y="53"/>
                  </a:lnTo>
                  <a:lnTo>
                    <a:pt x="34" y="70"/>
                  </a:lnTo>
                  <a:lnTo>
                    <a:pt x="45" y="88"/>
                  </a:lnTo>
                  <a:lnTo>
                    <a:pt x="56" y="105"/>
                  </a:lnTo>
                  <a:lnTo>
                    <a:pt x="73" y="117"/>
                  </a:lnTo>
                  <a:lnTo>
                    <a:pt x="90" y="128"/>
                  </a:lnTo>
                  <a:lnTo>
                    <a:pt x="107" y="134"/>
                  </a:lnTo>
                  <a:lnTo>
                    <a:pt x="124" y="140"/>
                  </a:lnTo>
                  <a:lnTo>
                    <a:pt x="141" y="140"/>
                  </a:lnTo>
                  <a:lnTo>
                    <a:pt x="158" y="140"/>
                  </a:lnTo>
                  <a:lnTo>
                    <a:pt x="175" y="140"/>
                  </a:lnTo>
                  <a:lnTo>
                    <a:pt x="192" y="13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475" name="Oval 13"/>
            <p:cNvSpPr>
              <a:spLocks noChangeArrowheads="1"/>
            </p:cNvSpPr>
            <p:nvPr/>
          </p:nvSpPr>
          <p:spPr bwMode="auto">
            <a:xfrm>
              <a:off x="4228" y="2980"/>
              <a:ext cx="136" cy="13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399062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1524000" y="685800"/>
            <a:ext cx="9144000" cy="6247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b="1" u="sng">
                <a:solidFill>
                  <a:srgbClr val="333333"/>
                </a:solidFill>
              </a:rPr>
              <a:t>What exactly is a satellite?</a:t>
            </a:r>
          </a:p>
          <a:p>
            <a:pPr algn="ctr" eaLnBrk="1" hangingPunct="1"/>
            <a:endParaRPr lang="en-US" b="1" u="sng">
              <a:solidFill>
                <a:srgbClr val="33333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333333"/>
                </a:solidFill>
              </a:rPr>
              <a:t> The word satellite originated from the Latin word “</a:t>
            </a:r>
            <a:r>
              <a:rPr lang="en-US" b="1">
                <a:solidFill>
                  <a:srgbClr val="333333"/>
                </a:solidFill>
              </a:rPr>
              <a:t>Satellit</a:t>
            </a:r>
            <a:r>
              <a:rPr lang="en-US">
                <a:solidFill>
                  <a:srgbClr val="333333"/>
                </a:solidFill>
              </a:rPr>
              <a:t>”- meaning an attendant, one who is constantly hovering around &amp; attending to a “master” or big man.</a:t>
            </a:r>
          </a:p>
          <a:p>
            <a:pPr eaLnBrk="1" hangingPunct="1"/>
            <a:endParaRPr lang="en-US">
              <a:solidFill>
                <a:srgbClr val="33333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333333"/>
                </a:solidFill>
              </a:rPr>
              <a:t> For our own purposes however a satellite is simply any body that moves around another (usually much larger) one in a mathematically predictable path called an orbit.</a:t>
            </a:r>
          </a:p>
          <a:p>
            <a:pPr eaLnBrk="1" hangingPunct="1"/>
            <a:endParaRPr lang="en-US">
              <a:solidFill>
                <a:srgbClr val="33333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333333"/>
                </a:solidFill>
              </a:rPr>
              <a:t> A communication satellite is a </a:t>
            </a:r>
            <a:r>
              <a:rPr lang="en-US"/>
              <a:t>microwave repeater </a:t>
            </a:r>
            <a:r>
              <a:rPr lang="en-US">
                <a:solidFill>
                  <a:srgbClr val="333333"/>
                </a:solidFill>
              </a:rPr>
              <a:t>staion in space that is used for tele communcation , radio and television signals.</a:t>
            </a:r>
            <a:br>
              <a:rPr lang="en-US">
                <a:solidFill>
                  <a:srgbClr val="333333"/>
                </a:solidFill>
              </a:rPr>
            </a:br>
            <a:endParaRPr lang="en-US">
              <a:solidFill>
                <a:srgbClr val="33333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333333"/>
                </a:solidFill>
              </a:rPr>
              <a:t> The first man made satellite with radio transmitter was in 1957.</a:t>
            </a:r>
          </a:p>
          <a:p>
            <a:pPr eaLnBrk="1" hangingPunct="1"/>
            <a:r>
              <a:rPr lang="en-US" sz="4000" b="1"/>
              <a:t>. </a:t>
            </a:r>
            <a:r>
              <a:rPr lang="en-US"/>
              <a:t>There are about 750 satellite in the space, most of them are used for communication.</a:t>
            </a:r>
          </a:p>
        </p:txBody>
      </p:sp>
      <p:pic>
        <p:nvPicPr>
          <p:cNvPr id="22531" name="Picture 6" descr="chandrafl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819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7" descr="sirtf_08_2002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2819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781800" y="0"/>
            <a:ext cx="762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1972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7620000" cy="381000"/>
          </a:xfrm>
          <a:noFill/>
        </p:spPr>
        <p:txBody>
          <a:bodyPr vert="horz" lIns="90488" tIns="44450" rIns="90488" bIns="44450" rtlCol="0" anchor="ctr">
            <a:normAutofit fontScale="90000"/>
          </a:bodyPr>
          <a:lstStyle/>
          <a:p>
            <a:pPr algn="ctr" eaLnBrk="1" hangingPunct="1"/>
            <a:r>
              <a:rPr lang="en-US" sz="3000" b="1" dirty="0" err="1"/>
              <a:t>Kepler’s</a:t>
            </a:r>
            <a:r>
              <a:rPr lang="en-US" sz="3000" b="1" dirty="0"/>
              <a:t> 2nd Law:  Law of Equal Areas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581150"/>
            <a:ext cx="8686800" cy="108585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smtClean="0"/>
              <a:t>The line joining the planet to the center of the sun sweeps out equal areas in equal times</a:t>
            </a:r>
          </a:p>
        </p:txBody>
      </p:sp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1582738" y="2679700"/>
            <a:ext cx="8616950" cy="3848100"/>
            <a:chOff x="37" y="1688"/>
            <a:chExt cx="5428" cy="2424"/>
          </a:xfrm>
        </p:grpSpPr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37" y="2886"/>
              <a:ext cx="34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T6</a:t>
              </a:r>
            </a:p>
          </p:txBody>
        </p:sp>
        <p:sp>
          <p:nvSpPr>
            <p:cNvPr id="63494" name="Oval 6"/>
            <p:cNvSpPr>
              <a:spLocks noChangeArrowheads="1"/>
            </p:cNvSpPr>
            <p:nvPr/>
          </p:nvSpPr>
          <p:spPr bwMode="auto">
            <a:xfrm>
              <a:off x="1296" y="1920"/>
              <a:ext cx="3504" cy="2064"/>
            </a:xfrm>
            <a:prstGeom prst="ellipse">
              <a:avLst/>
            </a:prstGeom>
            <a:noFill/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 useBgFill="1">
          <p:nvSpPr>
            <p:cNvPr id="63495" name="Oval 7"/>
            <p:cNvSpPr>
              <a:spLocks noChangeArrowheads="1"/>
            </p:cNvSpPr>
            <p:nvPr/>
          </p:nvSpPr>
          <p:spPr bwMode="auto">
            <a:xfrm>
              <a:off x="448" y="2032"/>
              <a:ext cx="5008" cy="2080"/>
            </a:xfrm>
            <a:prstGeom prst="ellipse">
              <a:avLst/>
            </a:prstGeom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6" name="Line 8"/>
            <p:cNvSpPr>
              <a:spLocks noChangeShapeType="1"/>
            </p:cNvSpPr>
            <p:nvPr/>
          </p:nvSpPr>
          <p:spPr bwMode="auto">
            <a:xfrm>
              <a:off x="968" y="2456"/>
              <a:ext cx="944" cy="6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7" name="Line 9"/>
            <p:cNvSpPr>
              <a:spLocks noChangeShapeType="1"/>
            </p:cNvSpPr>
            <p:nvPr/>
          </p:nvSpPr>
          <p:spPr bwMode="auto">
            <a:xfrm flipV="1">
              <a:off x="1016" y="3064"/>
              <a:ext cx="896" cy="6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8" name="Line 10"/>
            <p:cNvSpPr>
              <a:spLocks noChangeShapeType="1"/>
            </p:cNvSpPr>
            <p:nvPr/>
          </p:nvSpPr>
          <p:spPr bwMode="auto">
            <a:xfrm flipH="1">
              <a:off x="1912" y="2072"/>
              <a:ext cx="448" cy="9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499" name="Line 11"/>
            <p:cNvSpPr>
              <a:spLocks noChangeShapeType="1"/>
            </p:cNvSpPr>
            <p:nvPr/>
          </p:nvSpPr>
          <p:spPr bwMode="auto">
            <a:xfrm flipH="1">
              <a:off x="1864" y="2072"/>
              <a:ext cx="1552" cy="9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0" name="Line 12"/>
            <p:cNvSpPr>
              <a:spLocks noChangeShapeType="1"/>
            </p:cNvSpPr>
            <p:nvPr/>
          </p:nvSpPr>
          <p:spPr bwMode="auto">
            <a:xfrm flipH="1">
              <a:off x="1912" y="2216"/>
              <a:ext cx="2416" cy="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1" name="Line 13"/>
            <p:cNvSpPr>
              <a:spLocks noChangeShapeType="1"/>
            </p:cNvSpPr>
            <p:nvPr/>
          </p:nvSpPr>
          <p:spPr bwMode="auto">
            <a:xfrm flipH="1">
              <a:off x="1912" y="2456"/>
              <a:ext cx="2992" cy="60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2" name="Line 14"/>
            <p:cNvSpPr>
              <a:spLocks noChangeShapeType="1"/>
            </p:cNvSpPr>
            <p:nvPr/>
          </p:nvSpPr>
          <p:spPr bwMode="auto">
            <a:xfrm flipH="1">
              <a:off x="1912" y="2696"/>
              <a:ext cx="3376" cy="3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3" name="AutoShape 15"/>
            <p:cNvSpPr>
              <a:spLocks noChangeArrowheads="1"/>
            </p:cNvSpPr>
            <p:nvPr/>
          </p:nvSpPr>
          <p:spPr bwMode="auto">
            <a:xfrm>
              <a:off x="1540" y="2644"/>
              <a:ext cx="712" cy="760"/>
            </a:xfrm>
            <a:prstGeom prst="star16">
              <a:avLst>
                <a:gd name="adj" fmla="val 37500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4" name="Oval 16"/>
            <p:cNvSpPr>
              <a:spLocks noChangeArrowheads="1"/>
            </p:cNvSpPr>
            <p:nvPr/>
          </p:nvSpPr>
          <p:spPr bwMode="auto">
            <a:xfrm>
              <a:off x="1614" y="2721"/>
              <a:ext cx="583" cy="587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5" name="Oval 17"/>
            <p:cNvSpPr>
              <a:spLocks noChangeArrowheads="1"/>
            </p:cNvSpPr>
            <p:nvPr/>
          </p:nvSpPr>
          <p:spPr bwMode="auto">
            <a:xfrm>
              <a:off x="1798" y="2913"/>
              <a:ext cx="48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Oval 18"/>
            <p:cNvSpPr>
              <a:spLocks noChangeArrowheads="1"/>
            </p:cNvSpPr>
            <p:nvPr/>
          </p:nvSpPr>
          <p:spPr bwMode="auto">
            <a:xfrm>
              <a:off x="1928" y="2913"/>
              <a:ext cx="47" cy="49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7" name="Freeform 19"/>
            <p:cNvSpPr>
              <a:spLocks/>
            </p:cNvSpPr>
            <p:nvPr/>
          </p:nvSpPr>
          <p:spPr bwMode="auto">
            <a:xfrm>
              <a:off x="1739" y="3004"/>
              <a:ext cx="193" cy="141"/>
            </a:xfrm>
            <a:custGeom>
              <a:avLst/>
              <a:gdLst>
                <a:gd name="T0" fmla="*/ 0 w 193"/>
                <a:gd name="T1" fmla="*/ 20 h 141"/>
                <a:gd name="T2" fmla="*/ 11 w 193"/>
                <a:gd name="T3" fmla="*/ 0 h 141"/>
                <a:gd name="T4" fmla="*/ 23 w 193"/>
                <a:gd name="T5" fmla="*/ 18 h 141"/>
                <a:gd name="T6" fmla="*/ 23 w 193"/>
                <a:gd name="T7" fmla="*/ 35 h 141"/>
                <a:gd name="T8" fmla="*/ 23 w 193"/>
                <a:gd name="T9" fmla="*/ 53 h 141"/>
                <a:gd name="T10" fmla="*/ 34 w 193"/>
                <a:gd name="T11" fmla="*/ 70 h 141"/>
                <a:gd name="T12" fmla="*/ 45 w 193"/>
                <a:gd name="T13" fmla="*/ 88 h 141"/>
                <a:gd name="T14" fmla="*/ 56 w 193"/>
                <a:gd name="T15" fmla="*/ 105 h 141"/>
                <a:gd name="T16" fmla="*/ 73 w 193"/>
                <a:gd name="T17" fmla="*/ 117 h 141"/>
                <a:gd name="T18" fmla="*/ 90 w 193"/>
                <a:gd name="T19" fmla="*/ 128 h 141"/>
                <a:gd name="T20" fmla="*/ 107 w 193"/>
                <a:gd name="T21" fmla="*/ 134 h 141"/>
                <a:gd name="T22" fmla="*/ 124 w 193"/>
                <a:gd name="T23" fmla="*/ 140 h 141"/>
                <a:gd name="T24" fmla="*/ 141 w 193"/>
                <a:gd name="T25" fmla="*/ 140 h 141"/>
                <a:gd name="T26" fmla="*/ 158 w 193"/>
                <a:gd name="T27" fmla="*/ 140 h 141"/>
                <a:gd name="T28" fmla="*/ 175 w 193"/>
                <a:gd name="T29" fmla="*/ 140 h 141"/>
                <a:gd name="T30" fmla="*/ 192 w 193"/>
                <a:gd name="T31" fmla="*/ 134 h 1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3"/>
                <a:gd name="T49" fmla="*/ 0 h 141"/>
                <a:gd name="T50" fmla="*/ 193 w 193"/>
                <a:gd name="T51" fmla="*/ 141 h 14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3" h="141">
                  <a:moveTo>
                    <a:pt x="0" y="20"/>
                  </a:moveTo>
                  <a:lnTo>
                    <a:pt x="11" y="0"/>
                  </a:lnTo>
                  <a:lnTo>
                    <a:pt x="23" y="18"/>
                  </a:lnTo>
                  <a:lnTo>
                    <a:pt x="23" y="35"/>
                  </a:lnTo>
                  <a:lnTo>
                    <a:pt x="23" y="53"/>
                  </a:lnTo>
                  <a:lnTo>
                    <a:pt x="34" y="70"/>
                  </a:lnTo>
                  <a:lnTo>
                    <a:pt x="45" y="88"/>
                  </a:lnTo>
                  <a:lnTo>
                    <a:pt x="56" y="105"/>
                  </a:lnTo>
                  <a:lnTo>
                    <a:pt x="73" y="117"/>
                  </a:lnTo>
                  <a:lnTo>
                    <a:pt x="90" y="128"/>
                  </a:lnTo>
                  <a:lnTo>
                    <a:pt x="107" y="134"/>
                  </a:lnTo>
                  <a:lnTo>
                    <a:pt x="124" y="140"/>
                  </a:lnTo>
                  <a:lnTo>
                    <a:pt x="141" y="140"/>
                  </a:lnTo>
                  <a:lnTo>
                    <a:pt x="158" y="140"/>
                  </a:lnTo>
                  <a:lnTo>
                    <a:pt x="175" y="140"/>
                  </a:lnTo>
                  <a:lnTo>
                    <a:pt x="192" y="13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8" name="Rectangle 20"/>
            <p:cNvSpPr>
              <a:spLocks noChangeArrowheads="1"/>
            </p:cNvSpPr>
            <p:nvPr/>
          </p:nvSpPr>
          <p:spPr bwMode="auto">
            <a:xfrm>
              <a:off x="1477" y="1832"/>
              <a:ext cx="34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T5</a:t>
              </a:r>
            </a:p>
          </p:txBody>
        </p:sp>
        <p:sp>
          <p:nvSpPr>
            <p:cNvPr id="63509" name="Rectangle 21"/>
            <p:cNvSpPr>
              <a:spLocks noChangeArrowheads="1"/>
            </p:cNvSpPr>
            <p:nvPr/>
          </p:nvSpPr>
          <p:spPr bwMode="auto">
            <a:xfrm>
              <a:off x="2677" y="1688"/>
              <a:ext cx="34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T4</a:t>
              </a:r>
            </a:p>
          </p:txBody>
        </p:sp>
        <p:sp>
          <p:nvSpPr>
            <p:cNvPr id="63510" name="Rectangle 22"/>
            <p:cNvSpPr>
              <a:spLocks noChangeArrowheads="1"/>
            </p:cNvSpPr>
            <p:nvPr/>
          </p:nvSpPr>
          <p:spPr bwMode="auto">
            <a:xfrm>
              <a:off x="3731" y="1784"/>
              <a:ext cx="34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T3</a:t>
              </a:r>
            </a:p>
          </p:txBody>
        </p:sp>
        <p:sp>
          <p:nvSpPr>
            <p:cNvPr id="63511" name="Rectangle 23"/>
            <p:cNvSpPr>
              <a:spLocks noChangeArrowheads="1"/>
            </p:cNvSpPr>
            <p:nvPr/>
          </p:nvSpPr>
          <p:spPr bwMode="auto">
            <a:xfrm>
              <a:off x="4547" y="1976"/>
              <a:ext cx="34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T2</a:t>
              </a:r>
            </a:p>
          </p:txBody>
        </p:sp>
        <p:sp>
          <p:nvSpPr>
            <p:cNvPr id="63512" name="Rectangle 24"/>
            <p:cNvSpPr>
              <a:spLocks noChangeArrowheads="1"/>
            </p:cNvSpPr>
            <p:nvPr/>
          </p:nvSpPr>
          <p:spPr bwMode="auto">
            <a:xfrm>
              <a:off x="5123" y="2262"/>
              <a:ext cx="342" cy="3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T1</a:t>
              </a:r>
            </a:p>
          </p:txBody>
        </p:sp>
        <p:sp>
          <p:nvSpPr>
            <p:cNvPr id="63513" name="Rectangle 25"/>
            <p:cNvSpPr>
              <a:spLocks noChangeArrowheads="1"/>
            </p:cNvSpPr>
            <p:nvPr/>
          </p:nvSpPr>
          <p:spPr bwMode="auto">
            <a:xfrm>
              <a:off x="3971" y="229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A2</a:t>
              </a:r>
            </a:p>
          </p:txBody>
        </p:sp>
        <p:sp>
          <p:nvSpPr>
            <p:cNvPr id="63514" name="Rectangle 26"/>
            <p:cNvSpPr>
              <a:spLocks noChangeArrowheads="1"/>
            </p:cNvSpPr>
            <p:nvPr/>
          </p:nvSpPr>
          <p:spPr bwMode="auto">
            <a:xfrm>
              <a:off x="3251" y="2195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A3</a:t>
              </a:r>
            </a:p>
          </p:txBody>
        </p:sp>
        <p:sp>
          <p:nvSpPr>
            <p:cNvPr id="63515" name="Rectangle 27"/>
            <p:cNvSpPr>
              <a:spLocks noChangeArrowheads="1"/>
            </p:cNvSpPr>
            <p:nvPr/>
          </p:nvSpPr>
          <p:spPr bwMode="auto">
            <a:xfrm>
              <a:off x="2389" y="2195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A4</a:t>
              </a:r>
            </a:p>
          </p:txBody>
        </p:sp>
        <p:sp>
          <p:nvSpPr>
            <p:cNvPr id="63516" name="Rectangle 28"/>
            <p:cNvSpPr>
              <a:spLocks noChangeArrowheads="1"/>
            </p:cNvSpPr>
            <p:nvPr/>
          </p:nvSpPr>
          <p:spPr bwMode="auto">
            <a:xfrm>
              <a:off x="1477" y="2291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A5</a:t>
              </a:r>
            </a:p>
          </p:txBody>
        </p:sp>
        <p:sp>
          <p:nvSpPr>
            <p:cNvPr id="63517" name="Rectangle 29"/>
            <p:cNvSpPr>
              <a:spLocks noChangeArrowheads="1"/>
            </p:cNvSpPr>
            <p:nvPr/>
          </p:nvSpPr>
          <p:spPr bwMode="auto">
            <a:xfrm>
              <a:off x="565" y="2915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A6</a:t>
              </a:r>
            </a:p>
          </p:txBody>
        </p:sp>
        <p:sp>
          <p:nvSpPr>
            <p:cNvPr id="63518" name="Rectangle 30"/>
            <p:cNvSpPr>
              <a:spLocks noChangeArrowheads="1"/>
            </p:cNvSpPr>
            <p:nvPr/>
          </p:nvSpPr>
          <p:spPr bwMode="auto">
            <a:xfrm>
              <a:off x="4595" y="2483"/>
              <a:ext cx="277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b="1"/>
                <a:t>A1</a:t>
              </a:r>
            </a:p>
          </p:txBody>
        </p:sp>
        <p:sp>
          <p:nvSpPr>
            <p:cNvPr id="63519" name="Oval 31"/>
            <p:cNvSpPr>
              <a:spLocks noChangeArrowheads="1"/>
            </p:cNvSpPr>
            <p:nvPr/>
          </p:nvSpPr>
          <p:spPr bwMode="auto">
            <a:xfrm>
              <a:off x="964" y="3652"/>
              <a:ext cx="136" cy="13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415937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algn="ctr" eaLnBrk="1" hangingPunct="1"/>
            <a:r>
              <a:rPr lang="en-US" sz="3000" b="1" dirty="0" err="1"/>
              <a:t>Kepler’s</a:t>
            </a:r>
            <a:r>
              <a:rPr lang="en-US" sz="3000" b="1" dirty="0"/>
              <a:t> 3rd Law:  Law of Harmonics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00200"/>
            <a:ext cx="4648200" cy="50292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dirty="0"/>
              <a:t>The squares of the periods of two planets’ orbits are proportional to each other as the cubes of their semi-major axes:</a:t>
            </a:r>
            <a:br>
              <a:rPr lang="en-US" dirty="0"/>
            </a:br>
            <a:r>
              <a:rPr lang="en-US" dirty="0"/>
              <a:t>T</a:t>
            </a:r>
            <a:r>
              <a:rPr lang="en-US" sz="2400" baseline="-6000" dirty="0"/>
              <a:t>1</a:t>
            </a:r>
            <a:r>
              <a:rPr lang="en-US" sz="2400" baseline="28000" dirty="0"/>
              <a:t>2</a:t>
            </a:r>
            <a:r>
              <a:rPr lang="en-US" dirty="0"/>
              <a:t>/T</a:t>
            </a:r>
            <a:r>
              <a:rPr lang="en-US" sz="2400" baseline="-6000" dirty="0"/>
              <a:t>2</a:t>
            </a:r>
            <a:r>
              <a:rPr lang="en-US" sz="2400" baseline="28000" dirty="0"/>
              <a:t>2</a:t>
            </a:r>
            <a:r>
              <a:rPr lang="en-US" dirty="0"/>
              <a:t> = a</a:t>
            </a:r>
            <a:r>
              <a:rPr lang="en-US" sz="2400" baseline="-6000" dirty="0"/>
              <a:t>1</a:t>
            </a:r>
            <a:r>
              <a:rPr lang="en-US" sz="2400" baseline="28000" dirty="0"/>
              <a:t>3</a:t>
            </a:r>
            <a:r>
              <a:rPr lang="en-US" dirty="0"/>
              <a:t>/a</a:t>
            </a:r>
            <a:r>
              <a:rPr lang="en-US" sz="2400" baseline="-6000" dirty="0"/>
              <a:t>2</a:t>
            </a:r>
            <a:r>
              <a:rPr lang="en-US" sz="2400" baseline="28000" dirty="0"/>
              <a:t>3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dirty="0"/>
          </a:p>
          <a:p>
            <a:pPr algn="ctr" eaLnBrk="1" hangingPunct="1">
              <a:buFontTx/>
              <a:buNone/>
            </a:pPr>
            <a:r>
              <a:rPr lang="en-US" dirty="0"/>
              <a:t>In English:</a:t>
            </a:r>
          </a:p>
          <a:p>
            <a:pPr algn="ctr" eaLnBrk="1" hangingPunct="1">
              <a:buFontTx/>
              <a:buNone/>
            </a:pPr>
            <a:r>
              <a:rPr lang="en-US" dirty="0"/>
              <a:t>Orbits with the same semi-major axis will have the same period</a:t>
            </a:r>
          </a:p>
        </p:txBody>
      </p:sp>
      <p:grpSp>
        <p:nvGrpSpPr>
          <p:cNvPr id="64516" name="Group 4"/>
          <p:cNvGrpSpPr>
            <a:grpSpLocks/>
          </p:cNvGrpSpPr>
          <p:nvPr/>
        </p:nvGrpSpPr>
        <p:grpSpPr bwMode="auto">
          <a:xfrm>
            <a:off x="7239000" y="1460500"/>
            <a:ext cx="2819400" cy="5219700"/>
            <a:chOff x="3600" y="920"/>
            <a:chExt cx="1776" cy="3288"/>
          </a:xfrm>
        </p:grpSpPr>
        <p:sp>
          <p:nvSpPr>
            <p:cNvPr id="64517" name="Oval 5"/>
            <p:cNvSpPr>
              <a:spLocks noChangeArrowheads="1"/>
            </p:cNvSpPr>
            <p:nvPr/>
          </p:nvSpPr>
          <p:spPr bwMode="auto">
            <a:xfrm>
              <a:off x="3616" y="2608"/>
              <a:ext cx="1744" cy="1600"/>
            </a:xfrm>
            <a:prstGeom prst="ellips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18" name="Group 6"/>
            <p:cNvGrpSpPr>
              <a:grpSpLocks/>
            </p:cNvGrpSpPr>
            <p:nvPr/>
          </p:nvGrpSpPr>
          <p:grpSpPr bwMode="auto">
            <a:xfrm>
              <a:off x="3600" y="920"/>
              <a:ext cx="1776" cy="3248"/>
              <a:chOff x="3600" y="920"/>
              <a:chExt cx="1776" cy="3248"/>
            </a:xfrm>
          </p:grpSpPr>
          <p:sp>
            <p:nvSpPr>
              <p:cNvPr id="64519" name="Line 7"/>
              <p:cNvSpPr>
                <a:spLocks noChangeShapeType="1"/>
              </p:cNvSpPr>
              <p:nvPr/>
            </p:nvSpPr>
            <p:spPr bwMode="auto">
              <a:xfrm>
                <a:off x="3600" y="920"/>
                <a:ext cx="0" cy="3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" name="Line 8"/>
              <p:cNvSpPr>
                <a:spLocks noChangeShapeType="1"/>
              </p:cNvSpPr>
              <p:nvPr/>
            </p:nvSpPr>
            <p:spPr bwMode="auto">
              <a:xfrm>
                <a:off x="4512" y="920"/>
                <a:ext cx="0" cy="3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1" name="Line 9"/>
              <p:cNvSpPr>
                <a:spLocks noChangeShapeType="1"/>
              </p:cNvSpPr>
              <p:nvPr/>
            </p:nvSpPr>
            <p:spPr bwMode="auto">
              <a:xfrm>
                <a:off x="5376" y="920"/>
                <a:ext cx="0" cy="32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2" name="Oval 10"/>
              <p:cNvSpPr>
                <a:spLocks noChangeArrowheads="1"/>
              </p:cNvSpPr>
              <p:nvPr/>
            </p:nvSpPr>
            <p:spPr bwMode="auto">
              <a:xfrm>
                <a:off x="3616" y="1024"/>
                <a:ext cx="1744" cy="256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3" name="Oval 11"/>
              <p:cNvSpPr>
                <a:spLocks noChangeArrowheads="1"/>
              </p:cNvSpPr>
              <p:nvPr/>
            </p:nvSpPr>
            <p:spPr bwMode="auto">
              <a:xfrm>
                <a:off x="3616" y="1456"/>
                <a:ext cx="1744" cy="976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4" name="Line 12"/>
              <p:cNvSpPr>
                <a:spLocks noChangeShapeType="1"/>
              </p:cNvSpPr>
              <p:nvPr/>
            </p:nvSpPr>
            <p:spPr bwMode="auto">
              <a:xfrm>
                <a:off x="3608" y="1152"/>
                <a:ext cx="17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5" name="Line 13"/>
              <p:cNvSpPr>
                <a:spLocks noChangeShapeType="1"/>
              </p:cNvSpPr>
              <p:nvPr/>
            </p:nvSpPr>
            <p:spPr bwMode="auto">
              <a:xfrm>
                <a:off x="3608" y="1968"/>
                <a:ext cx="17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6" name="Line 14"/>
              <p:cNvSpPr>
                <a:spLocks noChangeShapeType="1"/>
              </p:cNvSpPr>
              <p:nvPr/>
            </p:nvSpPr>
            <p:spPr bwMode="auto">
              <a:xfrm>
                <a:off x="3608" y="3408"/>
                <a:ext cx="176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55780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1919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u="sng" dirty="0"/>
              <a:t>Newton’s Laws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607" y="609600"/>
            <a:ext cx="11011437" cy="5486400"/>
          </a:xfrm>
        </p:spPr>
        <p:txBody>
          <a:bodyPr/>
          <a:lstStyle/>
          <a:p>
            <a:pPr eaLnBrk="1" hangingPunct="1"/>
            <a:r>
              <a:rPr lang="en-US" dirty="0" err="1"/>
              <a:t>Kepler’s</a:t>
            </a:r>
            <a:r>
              <a:rPr lang="en-US" dirty="0"/>
              <a:t> laws only describe the planetary motion without attempting to suggest any explanation as to why the motion takes place in that manner.</a:t>
            </a:r>
          </a:p>
        </p:txBody>
      </p:sp>
      <p:sp>
        <p:nvSpPr>
          <p:cNvPr id="65540" name="Text Box 9"/>
          <p:cNvSpPr txBox="1">
            <a:spLocks noChangeArrowheads="1"/>
          </p:cNvSpPr>
          <p:nvPr/>
        </p:nvSpPr>
        <p:spPr bwMode="auto">
          <a:xfrm>
            <a:off x="1828800" y="5791201"/>
            <a:ext cx="304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Sir .Issac Newton</a:t>
            </a:r>
          </a:p>
        </p:txBody>
      </p:sp>
      <p:sp>
        <p:nvSpPr>
          <p:cNvPr id="65541" name="Rectangle 10"/>
          <p:cNvSpPr>
            <a:spLocks noChangeArrowheads="1"/>
          </p:cNvSpPr>
          <p:nvPr/>
        </p:nvSpPr>
        <p:spPr bwMode="auto">
          <a:xfrm>
            <a:off x="5653825" y="2251770"/>
            <a:ext cx="47244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800" dirty="0"/>
              <a:t> Derived three laws of motion.</a:t>
            </a:r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Derived the Law of Universal Gravitation.</a:t>
            </a:r>
          </a:p>
          <a:p>
            <a:endParaRPr lang="en-US" sz="2800" dirty="0"/>
          </a:p>
          <a:p>
            <a:pPr>
              <a:buFontTx/>
              <a:buChar char="•"/>
            </a:pPr>
            <a:r>
              <a:rPr lang="en-US" sz="2800" dirty="0"/>
              <a:t> Explained why </a:t>
            </a:r>
            <a:r>
              <a:rPr lang="en-US" sz="2800" dirty="0" err="1"/>
              <a:t>Kepler’s</a:t>
            </a:r>
            <a:r>
              <a:rPr lang="en-US" sz="2800" dirty="0"/>
              <a:t> laws worked.</a:t>
            </a:r>
          </a:p>
        </p:txBody>
      </p:sp>
      <p:pic>
        <p:nvPicPr>
          <p:cNvPr id="65542" name="Picture 12" descr="Newton in a 1702 portrait by Godfrey Kneller.">
            <a:hlinkClick r:id="rId2" tooltip="Newton in a 1702 portrait by Godfrey Kneller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3622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22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858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algn="ctr" eaLnBrk="1" hangingPunct="1"/>
            <a:r>
              <a:rPr lang="en-US" sz="3000" b="1" dirty="0"/>
              <a:t>Newton’s 1st Law:  Law of Inertia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smtClean="0"/>
              <a:t>Every body continues in a state of uniform motion unless it is compelled to change that state by a force imposed upon it</a:t>
            </a:r>
          </a:p>
        </p:txBody>
      </p:sp>
      <p:grpSp>
        <p:nvGrpSpPr>
          <p:cNvPr id="66564" name="Group 4"/>
          <p:cNvGrpSpPr>
            <a:grpSpLocks/>
          </p:cNvGrpSpPr>
          <p:nvPr/>
        </p:nvGrpSpPr>
        <p:grpSpPr bwMode="auto">
          <a:xfrm>
            <a:off x="3435350" y="4660900"/>
            <a:ext cx="5321300" cy="1130300"/>
            <a:chOff x="1204" y="2936"/>
            <a:chExt cx="3352" cy="712"/>
          </a:xfrm>
        </p:grpSpPr>
        <p:grpSp>
          <p:nvGrpSpPr>
            <p:cNvPr id="66565" name="Group 5"/>
            <p:cNvGrpSpPr>
              <a:grpSpLocks/>
            </p:cNvGrpSpPr>
            <p:nvPr/>
          </p:nvGrpSpPr>
          <p:grpSpPr bwMode="auto">
            <a:xfrm>
              <a:off x="1204" y="2936"/>
              <a:ext cx="1240" cy="376"/>
              <a:chOff x="1204" y="2936"/>
              <a:chExt cx="1240" cy="376"/>
            </a:xfrm>
          </p:grpSpPr>
          <p:sp>
            <p:nvSpPr>
              <p:cNvPr id="66571" name="Line 6"/>
              <p:cNvSpPr>
                <a:spLocks noChangeShapeType="1"/>
              </p:cNvSpPr>
              <p:nvPr/>
            </p:nvSpPr>
            <p:spPr bwMode="auto">
              <a:xfrm>
                <a:off x="1204" y="3312"/>
                <a:ext cx="12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72" name="Oval 7"/>
              <p:cNvSpPr>
                <a:spLocks noChangeArrowheads="1"/>
              </p:cNvSpPr>
              <p:nvPr/>
            </p:nvSpPr>
            <p:spPr bwMode="auto">
              <a:xfrm>
                <a:off x="1592" y="2936"/>
                <a:ext cx="368" cy="368"/>
              </a:xfrm>
              <a:prstGeom prst="ellipse">
                <a:avLst/>
              </a:prstGeom>
              <a:solidFill>
                <a:schemeClr val="hlink"/>
              </a:solidFill>
              <a:ln w="254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6566" name="Group 8"/>
            <p:cNvGrpSpPr>
              <a:grpSpLocks/>
            </p:cNvGrpSpPr>
            <p:nvPr/>
          </p:nvGrpSpPr>
          <p:grpSpPr bwMode="auto">
            <a:xfrm>
              <a:off x="3272" y="3272"/>
              <a:ext cx="1284" cy="376"/>
              <a:chOff x="3272" y="3272"/>
              <a:chExt cx="1284" cy="376"/>
            </a:xfrm>
          </p:grpSpPr>
          <p:grpSp>
            <p:nvGrpSpPr>
              <p:cNvPr id="66567" name="Group 9"/>
              <p:cNvGrpSpPr>
                <a:grpSpLocks/>
              </p:cNvGrpSpPr>
              <p:nvPr/>
            </p:nvGrpSpPr>
            <p:grpSpPr bwMode="auto">
              <a:xfrm>
                <a:off x="3316" y="3272"/>
                <a:ext cx="1240" cy="376"/>
                <a:chOff x="3316" y="3272"/>
                <a:chExt cx="1240" cy="376"/>
              </a:xfrm>
            </p:grpSpPr>
            <p:sp>
              <p:nvSpPr>
                <p:cNvPr id="66569" name="Line 10"/>
                <p:cNvSpPr>
                  <a:spLocks noChangeShapeType="1"/>
                </p:cNvSpPr>
                <p:nvPr/>
              </p:nvSpPr>
              <p:spPr bwMode="auto">
                <a:xfrm>
                  <a:off x="3316" y="3648"/>
                  <a:ext cx="1240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570" name="Oval 11"/>
                <p:cNvSpPr>
                  <a:spLocks noChangeArrowheads="1"/>
                </p:cNvSpPr>
                <p:nvPr/>
              </p:nvSpPr>
              <p:spPr bwMode="auto">
                <a:xfrm>
                  <a:off x="3704" y="3272"/>
                  <a:ext cx="368" cy="368"/>
                </a:xfrm>
                <a:prstGeom prst="ellipse">
                  <a:avLst/>
                </a:prstGeom>
                <a:solidFill>
                  <a:schemeClr val="hlink"/>
                </a:solidFill>
                <a:ln w="254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66568" name="Line 12"/>
              <p:cNvSpPr>
                <a:spLocks noChangeShapeType="1"/>
              </p:cNvSpPr>
              <p:nvPr/>
            </p:nvSpPr>
            <p:spPr bwMode="auto">
              <a:xfrm>
                <a:off x="3272" y="3456"/>
                <a:ext cx="416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4253535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7620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algn="ctr" eaLnBrk="1" hangingPunct="1"/>
            <a:r>
              <a:rPr lang="en-US" sz="3000" b="1" dirty="0"/>
              <a:t>Newton’s 2nd Law:  Law of Momentum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3639" y="1371600"/>
            <a:ext cx="10483403" cy="47244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dirty="0" smtClean="0"/>
              <a:t>Change in momentum is proportional to and in the direction of the force applied</a:t>
            </a:r>
          </a:p>
          <a:p>
            <a:pPr eaLnBrk="1" hangingPunct="1"/>
            <a:r>
              <a:rPr lang="en-US" dirty="0" smtClean="0"/>
              <a:t>Momentum equals mass x velocity</a:t>
            </a:r>
          </a:p>
          <a:p>
            <a:pPr eaLnBrk="1" hangingPunct="1"/>
            <a:r>
              <a:rPr lang="en-US" dirty="0" smtClean="0"/>
              <a:t>Change in momentum gives:  F = ma</a:t>
            </a:r>
          </a:p>
        </p:txBody>
      </p:sp>
      <p:grpSp>
        <p:nvGrpSpPr>
          <p:cNvPr id="67588" name="Group 4"/>
          <p:cNvGrpSpPr>
            <a:grpSpLocks/>
          </p:cNvGrpSpPr>
          <p:nvPr/>
        </p:nvGrpSpPr>
        <p:grpSpPr bwMode="auto">
          <a:xfrm>
            <a:off x="2908300" y="4032251"/>
            <a:ext cx="6223000" cy="2549525"/>
            <a:chOff x="872" y="2540"/>
            <a:chExt cx="3920" cy="1606"/>
          </a:xfrm>
        </p:grpSpPr>
        <p:grpSp>
          <p:nvGrpSpPr>
            <p:cNvPr id="67589" name="Group 5"/>
            <p:cNvGrpSpPr>
              <a:grpSpLocks/>
            </p:cNvGrpSpPr>
            <p:nvPr/>
          </p:nvGrpSpPr>
          <p:grpSpPr bwMode="auto">
            <a:xfrm>
              <a:off x="3416" y="2540"/>
              <a:ext cx="1376" cy="1196"/>
              <a:chOff x="3416" y="2540"/>
              <a:chExt cx="1376" cy="1196"/>
            </a:xfrm>
          </p:grpSpPr>
          <p:sp>
            <p:nvSpPr>
              <p:cNvPr id="67596" name="Oval 6"/>
              <p:cNvSpPr>
                <a:spLocks noChangeArrowheads="1"/>
              </p:cNvSpPr>
              <p:nvPr/>
            </p:nvSpPr>
            <p:spPr bwMode="auto">
              <a:xfrm>
                <a:off x="3916" y="3062"/>
                <a:ext cx="496" cy="48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7" name="Line 7"/>
              <p:cNvSpPr>
                <a:spLocks noChangeShapeType="1"/>
              </p:cNvSpPr>
              <p:nvPr/>
            </p:nvSpPr>
            <p:spPr bwMode="auto">
              <a:xfrm>
                <a:off x="3416" y="3285"/>
                <a:ext cx="48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8" name="Line 8"/>
              <p:cNvSpPr>
                <a:spLocks noChangeShapeType="1"/>
              </p:cNvSpPr>
              <p:nvPr/>
            </p:nvSpPr>
            <p:spPr bwMode="auto">
              <a:xfrm>
                <a:off x="4176" y="2840"/>
                <a:ext cx="0" cy="224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9" name="Line 9"/>
              <p:cNvSpPr>
                <a:spLocks noChangeShapeType="1"/>
              </p:cNvSpPr>
              <p:nvPr/>
            </p:nvSpPr>
            <p:spPr bwMode="auto">
              <a:xfrm>
                <a:off x="4376" y="3464"/>
                <a:ext cx="416" cy="27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0" name="Rectangle 10"/>
              <p:cNvSpPr>
                <a:spLocks noChangeArrowheads="1"/>
              </p:cNvSpPr>
              <p:nvPr/>
            </p:nvSpPr>
            <p:spPr bwMode="auto">
              <a:xfrm>
                <a:off x="4259" y="2540"/>
                <a:ext cx="248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3600" b="1"/>
                  <a:t>F</a:t>
                </a:r>
              </a:p>
            </p:txBody>
          </p:sp>
        </p:grpSp>
        <p:grpSp>
          <p:nvGrpSpPr>
            <p:cNvPr id="67590" name="Group 11"/>
            <p:cNvGrpSpPr>
              <a:grpSpLocks/>
            </p:cNvGrpSpPr>
            <p:nvPr/>
          </p:nvGrpSpPr>
          <p:grpSpPr bwMode="auto">
            <a:xfrm>
              <a:off x="872" y="2823"/>
              <a:ext cx="1952" cy="1323"/>
              <a:chOff x="872" y="2823"/>
              <a:chExt cx="1952" cy="1323"/>
            </a:xfrm>
          </p:grpSpPr>
          <p:sp>
            <p:nvSpPr>
              <p:cNvPr id="67591" name="Rectangle 12"/>
              <p:cNvSpPr>
                <a:spLocks noChangeArrowheads="1"/>
              </p:cNvSpPr>
              <p:nvPr/>
            </p:nvSpPr>
            <p:spPr bwMode="auto">
              <a:xfrm>
                <a:off x="1189" y="3740"/>
                <a:ext cx="248" cy="4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en-US" sz="3600" b="1"/>
                  <a:t>F</a:t>
                </a:r>
              </a:p>
            </p:txBody>
          </p:sp>
          <p:sp>
            <p:nvSpPr>
              <p:cNvPr id="67592" name="Line 13"/>
              <p:cNvSpPr>
                <a:spLocks noChangeShapeType="1"/>
              </p:cNvSpPr>
              <p:nvPr/>
            </p:nvSpPr>
            <p:spPr bwMode="auto">
              <a:xfrm>
                <a:off x="872" y="3333"/>
                <a:ext cx="488" cy="0"/>
              </a:xfrm>
              <a:prstGeom prst="line">
                <a:avLst/>
              </a:prstGeom>
              <a:noFill/>
              <a:ln w="254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3" name="Line 14"/>
              <p:cNvSpPr>
                <a:spLocks noChangeShapeType="1"/>
              </p:cNvSpPr>
              <p:nvPr/>
            </p:nvSpPr>
            <p:spPr bwMode="auto">
              <a:xfrm flipV="1">
                <a:off x="988" y="3513"/>
                <a:ext cx="488" cy="432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4" name="Line 15"/>
              <p:cNvSpPr>
                <a:spLocks noChangeShapeType="1"/>
              </p:cNvSpPr>
              <p:nvPr/>
            </p:nvSpPr>
            <p:spPr bwMode="auto">
              <a:xfrm flipV="1">
                <a:off x="1832" y="2823"/>
                <a:ext cx="992" cy="4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595" name="Oval 16"/>
              <p:cNvSpPr>
                <a:spLocks noChangeArrowheads="1"/>
              </p:cNvSpPr>
              <p:nvPr/>
            </p:nvSpPr>
            <p:spPr bwMode="auto">
              <a:xfrm>
                <a:off x="1372" y="3110"/>
                <a:ext cx="496" cy="48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450087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  <a:noFill/>
        </p:spPr>
        <p:txBody>
          <a:bodyPr vert="horz" lIns="90488" tIns="44450" rIns="90488" bIns="44450" rtlCol="0" anchor="ctr">
            <a:normAutofit/>
          </a:bodyPr>
          <a:lstStyle/>
          <a:p>
            <a:pPr algn="ctr" eaLnBrk="1" hangingPunct="1"/>
            <a:r>
              <a:rPr lang="en-US" sz="3000" b="1" dirty="0"/>
              <a:t>Newton’s 3rd Law:  Action - Reaction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vert="horz" lIns="90488" tIns="44450" rIns="90488" bIns="44450" rtlCol="0">
            <a:normAutofit/>
          </a:bodyPr>
          <a:lstStyle/>
          <a:p>
            <a:pPr eaLnBrk="1" hangingPunct="1"/>
            <a:r>
              <a:rPr lang="en-US" dirty="0" smtClean="0"/>
              <a:t>For every action, there is an equal and opposite reaction</a:t>
            </a:r>
          </a:p>
          <a:p>
            <a:pPr eaLnBrk="1" hangingPunct="1"/>
            <a:r>
              <a:rPr lang="en-US" dirty="0" smtClean="0"/>
              <a:t>Hints at conservation of momentum</a:t>
            </a:r>
          </a:p>
        </p:txBody>
      </p:sp>
      <p:grpSp>
        <p:nvGrpSpPr>
          <p:cNvPr id="68612" name="Group 4"/>
          <p:cNvGrpSpPr>
            <a:grpSpLocks/>
          </p:cNvGrpSpPr>
          <p:nvPr/>
        </p:nvGrpSpPr>
        <p:grpSpPr bwMode="auto">
          <a:xfrm>
            <a:off x="3822700" y="4502150"/>
            <a:ext cx="4470400" cy="1054100"/>
            <a:chOff x="1448" y="2836"/>
            <a:chExt cx="2816" cy="664"/>
          </a:xfrm>
        </p:grpSpPr>
        <p:grpSp>
          <p:nvGrpSpPr>
            <p:cNvPr id="68613" name="Group 5"/>
            <p:cNvGrpSpPr>
              <a:grpSpLocks/>
            </p:cNvGrpSpPr>
            <p:nvPr/>
          </p:nvGrpSpPr>
          <p:grpSpPr bwMode="auto">
            <a:xfrm>
              <a:off x="1924" y="2836"/>
              <a:ext cx="664" cy="664"/>
              <a:chOff x="1924" y="2836"/>
              <a:chExt cx="664" cy="664"/>
            </a:xfrm>
          </p:grpSpPr>
          <p:sp>
            <p:nvSpPr>
              <p:cNvPr id="68619" name="Oval 6"/>
              <p:cNvSpPr>
                <a:spLocks noChangeArrowheads="1"/>
              </p:cNvSpPr>
              <p:nvPr/>
            </p:nvSpPr>
            <p:spPr bwMode="auto">
              <a:xfrm rot="3780000">
                <a:off x="1924" y="2836"/>
                <a:ext cx="664" cy="6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20" name="Rectangle 7"/>
              <p:cNvSpPr>
                <a:spLocks noChangeArrowheads="1"/>
              </p:cNvSpPr>
              <p:nvPr/>
            </p:nvSpPr>
            <p:spPr bwMode="auto">
              <a:xfrm rot="3780000">
                <a:off x="2212" y="2836"/>
                <a:ext cx="88" cy="664"/>
              </a:xfrm>
              <a:prstGeom prst="rect">
                <a:avLst/>
              </a:prstGeom>
              <a:solidFill>
                <a:schemeClr val="hlink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614" name="Group 8"/>
            <p:cNvGrpSpPr>
              <a:grpSpLocks/>
            </p:cNvGrpSpPr>
            <p:nvPr/>
          </p:nvGrpSpPr>
          <p:grpSpPr bwMode="auto">
            <a:xfrm>
              <a:off x="2884" y="2836"/>
              <a:ext cx="664" cy="664"/>
              <a:chOff x="2884" y="2836"/>
              <a:chExt cx="664" cy="664"/>
            </a:xfrm>
          </p:grpSpPr>
          <p:sp>
            <p:nvSpPr>
              <p:cNvPr id="68617" name="Oval 9"/>
              <p:cNvSpPr>
                <a:spLocks noChangeArrowheads="1"/>
              </p:cNvSpPr>
              <p:nvPr/>
            </p:nvSpPr>
            <p:spPr bwMode="auto">
              <a:xfrm rot="-960000">
                <a:off x="2884" y="2836"/>
                <a:ext cx="664" cy="66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618" name="Rectangle 10"/>
              <p:cNvSpPr>
                <a:spLocks noChangeArrowheads="1"/>
              </p:cNvSpPr>
              <p:nvPr/>
            </p:nvSpPr>
            <p:spPr bwMode="auto">
              <a:xfrm rot="-960000">
                <a:off x="3172" y="2836"/>
                <a:ext cx="88" cy="664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8615" name="Line 11"/>
            <p:cNvSpPr>
              <a:spLocks noChangeShapeType="1"/>
            </p:cNvSpPr>
            <p:nvPr/>
          </p:nvSpPr>
          <p:spPr bwMode="auto">
            <a:xfrm>
              <a:off x="1448" y="3168"/>
              <a:ext cx="4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Line 12"/>
            <p:cNvSpPr>
              <a:spLocks noChangeShapeType="1"/>
            </p:cNvSpPr>
            <p:nvPr/>
          </p:nvSpPr>
          <p:spPr bwMode="auto">
            <a:xfrm>
              <a:off x="3560" y="3168"/>
              <a:ext cx="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469215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914400"/>
          </a:xfrm>
          <a:noFill/>
        </p:spPr>
        <p:txBody>
          <a:bodyPr vert="horz" lIns="90488" tIns="44450" rIns="90488" bIns="44450" rtlCol="0" anchor="ctr">
            <a:normAutofit fontScale="90000"/>
          </a:bodyPr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000" b="1" dirty="0"/>
              <a:t>Newton’s Law of Universal Gravitation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645" y="1241426"/>
            <a:ext cx="11232524" cy="2514600"/>
          </a:xfrm>
          <a:noFill/>
        </p:spPr>
        <p:txBody>
          <a:bodyPr vert="horz" lIns="90488" tIns="44450" rIns="90488" bIns="44450" rtlCol="0">
            <a:normAutofit/>
          </a:bodyPr>
          <a:lstStyle/>
          <a:p>
            <a:pPr algn="just" eaLnBrk="1" hangingPunct="1">
              <a:buFontTx/>
              <a:buNone/>
            </a:pPr>
            <a:r>
              <a:rPr lang="en-US" dirty="0" smtClean="0"/>
              <a:t>Between any two objects there exists a force of attraction that is proportional to the product of their masses and inversely proportional to the square of the distance between them</a:t>
            </a:r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3355775" y="3495990"/>
            <a:ext cx="5157788" cy="1827213"/>
            <a:chOff x="1235" y="2908"/>
            <a:chExt cx="3249" cy="1151"/>
          </a:xfrm>
        </p:grpSpPr>
        <p:sp>
          <p:nvSpPr>
            <p:cNvPr id="69637" name="Rectangle 5"/>
            <p:cNvSpPr>
              <a:spLocks noChangeArrowheads="1"/>
            </p:cNvSpPr>
            <p:nvPr/>
          </p:nvSpPr>
          <p:spPr bwMode="auto">
            <a:xfrm>
              <a:off x="1235" y="2924"/>
              <a:ext cx="3249" cy="9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90488" tIns="44450" rIns="90488" bIns="44450">
              <a:spAutoFit/>
            </a:bodyPr>
            <a:lstStyle/>
            <a:p>
              <a:pPr eaLnBrk="0" hangingPunct="0"/>
              <a:r>
                <a:rPr lang="en-US" sz="6000" b="1" dirty="0" err="1"/>
                <a:t>F</a:t>
              </a:r>
              <a:r>
                <a:rPr lang="en-US" sz="5400" b="1" baseline="-8000" dirty="0" err="1"/>
                <a:t>g</a:t>
              </a:r>
              <a:r>
                <a:rPr lang="en-US" sz="6000" b="1" dirty="0"/>
                <a:t> = G</a:t>
              </a:r>
              <a:r>
                <a:rPr lang="en-US" sz="9600" b="1" dirty="0"/>
                <a:t>(       )</a:t>
              </a:r>
            </a:p>
          </p:txBody>
        </p:sp>
        <p:sp>
          <p:nvSpPr>
            <p:cNvPr id="69638" name="Rectangle 6"/>
            <p:cNvSpPr>
              <a:spLocks noChangeArrowheads="1"/>
            </p:cNvSpPr>
            <p:nvPr/>
          </p:nvSpPr>
          <p:spPr bwMode="auto">
            <a:xfrm>
              <a:off x="2607" y="2908"/>
              <a:ext cx="1263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6000" b="1" dirty="0"/>
                <a:t>M</a:t>
              </a:r>
              <a:r>
                <a:rPr lang="en-US" sz="5400" b="1" baseline="-8000" dirty="0"/>
                <a:t>1</a:t>
              </a:r>
              <a:r>
                <a:rPr lang="en-US" sz="6000" b="1" dirty="0"/>
                <a:t>m</a:t>
              </a:r>
              <a:r>
                <a:rPr lang="en-US" sz="5400" b="1" baseline="-8000" dirty="0"/>
                <a:t>2</a:t>
              </a:r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>
              <a:off x="2667" y="3528"/>
              <a:ext cx="126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0" name="Rectangle 8"/>
            <p:cNvSpPr>
              <a:spLocks noChangeArrowheads="1"/>
            </p:cNvSpPr>
            <p:nvPr/>
          </p:nvSpPr>
          <p:spPr bwMode="auto">
            <a:xfrm>
              <a:off x="3081" y="3421"/>
              <a:ext cx="435" cy="6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6000" b="1" dirty="0"/>
                <a:t>r</a:t>
              </a:r>
              <a:r>
                <a:rPr lang="en-US" sz="5400" b="1" baseline="40000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566152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u="sng" dirty="0">
                <a:latin typeface="Arial" pitchFamily="34" charset="0"/>
              </a:rPr>
              <a:t>Classical orbital elements</a:t>
            </a:r>
            <a:endParaRPr lang="en-US" sz="3600" u="sng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  <a:p>
            <a:pPr lvl="1" eaLnBrk="1" hangingPunct="1"/>
            <a:endParaRPr lang="en-US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782580"/>
              </p:ext>
            </p:extLst>
          </p:nvPr>
        </p:nvGraphicFramePr>
        <p:xfrm>
          <a:off x="953037" y="1219199"/>
          <a:ext cx="10637949" cy="5400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3" imgW="11019048" imgH="6980952" progId="MSPhotoEd.3">
                  <p:embed/>
                </p:oleObj>
              </mc:Choice>
              <mc:Fallback>
                <p:oleObj name="Photo Editor Photo" r:id="rId3" imgW="11019048" imgH="69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3037" y="1219199"/>
                        <a:ext cx="10637949" cy="54005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0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b="1"/>
              <a:t>Apogee and Perigee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762000"/>
            <a:ext cx="8382000" cy="2971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In </a:t>
            </a:r>
            <a:r>
              <a:rPr lang="en-US" sz="2400" b="1" u="sng">
                <a:hlinkClick r:id="rId2" tooltip="Astronomy"/>
              </a:rPr>
              <a:t>astronomy</a:t>
            </a:r>
            <a:r>
              <a:rPr lang="en-US" sz="2400" b="1"/>
              <a:t>,</a:t>
            </a:r>
            <a:r>
              <a:rPr lang="en-US" sz="2400"/>
              <a:t> an </a:t>
            </a:r>
            <a:r>
              <a:rPr lang="en-US" sz="2400" b="1"/>
              <a:t>apsis </a:t>
            </a:r>
            <a:r>
              <a:rPr lang="en-US" sz="2400"/>
              <a:t>is the point of greatest or least distance of the </a:t>
            </a:r>
            <a:r>
              <a:rPr lang="en-US" sz="2400">
                <a:hlinkClick r:id="rId3" tooltip="Elliptical orbit"/>
              </a:rPr>
              <a:t>elliptical orbit</a:t>
            </a:r>
            <a:r>
              <a:rPr lang="en-US" sz="2400"/>
              <a:t> of an </a:t>
            </a:r>
            <a:r>
              <a:rPr lang="en-US" sz="2400">
                <a:hlinkClick r:id="rId4" tooltip="Astronomical object"/>
              </a:rPr>
              <a:t>astronomical object</a:t>
            </a:r>
            <a:r>
              <a:rPr lang="en-US" sz="2400"/>
              <a:t> from its center of attraction, which is generally the </a:t>
            </a:r>
            <a:r>
              <a:rPr lang="en-US" sz="2400">
                <a:hlinkClick r:id="rId5" tooltip="Center of mass"/>
              </a:rPr>
              <a:t>center of mass</a:t>
            </a:r>
            <a:r>
              <a:rPr lang="en-US" sz="2400"/>
              <a:t> of the system.</a:t>
            </a:r>
          </a:p>
          <a:p>
            <a:pPr eaLnBrk="1" hangingPunct="1">
              <a:lnSpc>
                <a:spcPct val="80000"/>
              </a:lnSpc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The point of closest approach is called the </a:t>
            </a:r>
            <a:r>
              <a:rPr lang="en-US" sz="2400" b="1"/>
              <a:t>periapsis (Perigee)</a:t>
            </a:r>
            <a:r>
              <a:rPr lang="en-US" sz="2400"/>
              <a:t> or </a:t>
            </a:r>
            <a:r>
              <a:rPr lang="en-US" sz="2400" b="1"/>
              <a:t>pericentre</a:t>
            </a:r>
            <a:r>
              <a:rPr lang="en-US" sz="2400"/>
              <a:t> and the point of farthest excursion is called the </a:t>
            </a:r>
            <a:r>
              <a:rPr lang="en-US" sz="2400" b="1"/>
              <a:t>apoapsis (apogee)</a:t>
            </a:r>
            <a:r>
              <a:rPr lang="en-US" sz="240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/>
          </a:p>
          <a:p>
            <a:pPr eaLnBrk="1" hangingPunct="1">
              <a:lnSpc>
                <a:spcPct val="80000"/>
              </a:lnSpc>
            </a:pPr>
            <a:r>
              <a:rPr lang="en-US" sz="2400"/>
              <a:t>A straight line drawn through the perigee and apogee is the </a:t>
            </a:r>
            <a:r>
              <a:rPr lang="en-US" sz="2400" i="1"/>
              <a:t>line of apsides</a:t>
            </a:r>
            <a:r>
              <a:rPr lang="en-US" sz="2400"/>
              <a:t>. This is the major axis of the </a:t>
            </a:r>
            <a:r>
              <a:rPr lang="en-US" sz="2400">
                <a:hlinkClick r:id="rId6" tooltip="Ellipse"/>
              </a:rPr>
              <a:t>ellipse</a:t>
            </a:r>
            <a:r>
              <a:rPr lang="en-US" sz="2400"/>
              <a:t>.</a:t>
            </a:r>
          </a:p>
        </p:txBody>
      </p:sp>
      <p:sp>
        <p:nvSpPr>
          <p:cNvPr id="70660" name="Rectangle 7"/>
          <p:cNvSpPr>
            <a:spLocks noChangeArrowheads="1"/>
          </p:cNvSpPr>
          <p:nvPr/>
        </p:nvSpPr>
        <p:spPr bwMode="auto">
          <a:xfrm>
            <a:off x="3124200" y="4419600"/>
            <a:ext cx="5867400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200" b="1"/>
              <a:t>Ascending &amp; Descending nodes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  <p:sp>
        <p:nvSpPr>
          <p:cNvPr id="70661" name="Rectangle 8"/>
          <p:cNvSpPr>
            <a:spLocks noChangeArrowheads="1"/>
          </p:cNvSpPr>
          <p:nvPr/>
        </p:nvSpPr>
        <p:spPr bwMode="auto">
          <a:xfrm>
            <a:off x="1905000" y="5181601"/>
            <a:ext cx="8534400" cy="1034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en-US"/>
              <a:t>  These are the 2 points at which the orbit of a satellite penetrates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/>
              <a:t>    the equatorial plane.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620000" cy="914400"/>
          </a:xfrm>
        </p:spPr>
        <p:txBody>
          <a:bodyPr/>
          <a:lstStyle/>
          <a:p>
            <a:pPr eaLnBrk="1" hangingPunct="1"/>
            <a:r>
              <a:rPr lang="en-US" sz="3600" u="sng">
                <a:latin typeface="Arial" pitchFamily="34" charset="0"/>
              </a:rPr>
              <a:t>Classical orbital elements</a:t>
            </a:r>
            <a:endParaRPr lang="en-US" sz="3600" u="sng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219200"/>
            <a:ext cx="8534400" cy="5105400"/>
          </a:xfrm>
        </p:spPr>
        <p:txBody>
          <a:bodyPr/>
          <a:lstStyle/>
          <a:p>
            <a:pPr eaLnBrk="1" hangingPunct="1"/>
            <a:r>
              <a:rPr lang="en-US">
                <a:latin typeface="Arial" pitchFamily="34" charset="0"/>
              </a:rPr>
              <a:t>Six independent quantities are sufficient to describe the size, shape and orientation of an  orbit.  </a:t>
            </a:r>
          </a:p>
          <a:p>
            <a:pPr eaLnBrk="1" hangingPunct="1">
              <a:buFontTx/>
              <a:buNone/>
            </a:pPr>
            <a:r>
              <a:rPr lang="en-US">
                <a:latin typeface="Arial" pitchFamily="34" charset="0"/>
              </a:rPr>
              <a:t>These are</a:t>
            </a:r>
          </a:p>
          <a:p>
            <a:pPr lvl="1" eaLnBrk="1" hangingPunct="1"/>
            <a:r>
              <a:rPr lang="en-US" b="1">
                <a:latin typeface="Arial" pitchFamily="34" charset="0"/>
              </a:rPr>
              <a:t>a, the semi-major axis</a:t>
            </a:r>
          </a:p>
          <a:p>
            <a:pPr lvl="1" eaLnBrk="1" hangingPunct="1"/>
            <a:r>
              <a:rPr lang="en-US" b="1">
                <a:latin typeface="Arial" pitchFamily="34" charset="0"/>
                <a:sym typeface="Symbol" pitchFamily="18" charset="2"/>
              </a:rPr>
              <a:t>, the eccentricity</a:t>
            </a:r>
          </a:p>
          <a:p>
            <a:pPr lvl="1" eaLnBrk="1" hangingPunct="1"/>
            <a:r>
              <a:rPr lang="en-US" b="1">
                <a:latin typeface="Arial" pitchFamily="34" charset="0"/>
                <a:sym typeface="Symbol" pitchFamily="18" charset="2"/>
              </a:rPr>
              <a:t>i, the inclination</a:t>
            </a:r>
          </a:p>
          <a:p>
            <a:pPr lvl="1" eaLnBrk="1" hangingPunct="1"/>
            <a:r>
              <a:rPr lang="en-US" b="1">
                <a:latin typeface="Arial" pitchFamily="34" charset="0"/>
                <a:sym typeface="Symbol" pitchFamily="18" charset="2"/>
              </a:rPr>
              <a:t>, the right ascension of the ascending node</a:t>
            </a:r>
          </a:p>
          <a:p>
            <a:pPr lvl="1" eaLnBrk="1" hangingPunct="1"/>
            <a:r>
              <a:rPr lang="en-US" b="1">
                <a:latin typeface="Arial" pitchFamily="34" charset="0"/>
                <a:sym typeface="Symbol" pitchFamily="18" charset="2"/>
              </a:rPr>
              <a:t>, the argument of perigee</a:t>
            </a:r>
          </a:p>
          <a:p>
            <a:pPr lvl="1" eaLnBrk="1" hangingPunct="1"/>
            <a:r>
              <a:rPr lang="en-US">
                <a:latin typeface="Arial" pitchFamily="34" charset="0"/>
                <a:sym typeface="Symbol" pitchFamily="18" charset="2"/>
              </a:rPr>
              <a:t>t</a:t>
            </a:r>
            <a:r>
              <a:rPr lang="en-US" sz="1800" b="1">
                <a:latin typeface="Arial" pitchFamily="34" charset="0"/>
                <a:sym typeface="Symbol" pitchFamily="18" charset="2"/>
              </a:rPr>
              <a:t>p, </a:t>
            </a:r>
            <a:r>
              <a:rPr lang="en-US" b="1">
                <a:latin typeface="Arial" pitchFamily="34" charset="0"/>
                <a:sym typeface="Symbol" pitchFamily="18" charset="2"/>
              </a:rPr>
              <a:t>mean anamoly</a:t>
            </a:r>
          </a:p>
          <a:p>
            <a:pPr eaLnBrk="1" hangingPunct="1">
              <a:buFontTx/>
              <a:buNone/>
            </a:pPr>
            <a:endParaRPr lang="en-US">
              <a:latin typeface="Arial" pitchFamily="34" charset="0"/>
            </a:endParaRPr>
          </a:p>
          <a:p>
            <a:pPr lvl="1" eaLnBrk="1" hangingPunct="1"/>
            <a:endParaRPr lang="en-US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963989" y="152400"/>
            <a:ext cx="4264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 u="sng">
                <a:solidFill>
                  <a:schemeClr val="tx2"/>
                </a:solidFill>
              </a:rPr>
              <a:t>How do Satellites Work?</a:t>
            </a: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905000" y="914400"/>
            <a:ext cx="85344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/>
              <a:t>* Two Stations on Earth want to communicate through radio broadcast but are too far away to use conventional means.</a:t>
            </a:r>
          </a:p>
          <a:p>
            <a:pPr eaLnBrk="1" hangingPunct="1"/>
            <a:r>
              <a:rPr lang="en-US"/>
              <a:t>The two stations can use a satellite as a relay station for their communication.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* One </a:t>
            </a:r>
            <a:r>
              <a:rPr lang="en-US" b="1"/>
              <a:t>Earth Station </a:t>
            </a:r>
            <a:r>
              <a:rPr lang="en-US"/>
              <a:t>transmits the signals to the satellite. </a:t>
            </a:r>
            <a:r>
              <a:rPr lang="en-US" b="1"/>
              <a:t>Up link</a:t>
            </a:r>
            <a:r>
              <a:rPr lang="en-US"/>
              <a:t> </a:t>
            </a:r>
            <a:r>
              <a:rPr lang="en-US" b="1"/>
              <a:t>frequency</a:t>
            </a:r>
            <a:r>
              <a:rPr lang="en-US"/>
              <a:t> is the frequency at which Ground Station is communicating with Satellite. 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* The satellite </a:t>
            </a:r>
            <a:r>
              <a:rPr lang="en-US" b="1"/>
              <a:t>Transponder</a:t>
            </a:r>
            <a:r>
              <a:rPr lang="en-US"/>
              <a:t> converts the signal and sends it down to the second earth station.  This frequency is called a </a:t>
            </a:r>
            <a:r>
              <a:rPr lang="en-US" b="1"/>
              <a:t>Downlink</a:t>
            </a:r>
            <a:r>
              <a:rPr lang="en-US"/>
              <a:t>.</a:t>
            </a: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4648200" y="5334000"/>
            <a:ext cx="403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>
              <a:solidFill>
                <a:srgbClr val="FFFF00"/>
              </a:solidFill>
            </a:endParaRPr>
          </a:p>
        </p:txBody>
      </p:sp>
      <p:pic>
        <p:nvPicPr>
          <p:cNvPr id="23557" name="Picture 7" descr="wmapspacecra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15297" r="10204" b="12238"/>
          <a:stretch>
            <a:fillRect/>
          </a:stretch>
        </p:blipFill>
        <p:spPr bwMode="auto">
          <a:xfrm>
            <a:off x="4800600" y="4953000"/>
            <a:ext cx="2743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873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28600"/>
            <a:ext cx="86868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hlinkClick r:id="rId2" tooltip="Semimajor axis"/>
              </a:rPr>
              <a:t>semi-major axis</a:t>
            </a:r>
            <a:r>
              <a:rPr lang="en-US"/>
              <a:t>  describes the size of the orbit. It connects the geometric center of the orbital ellipse with the </a:t>
            </a:r>
            <a:r>
              <a:rPr lang="en-US">
                <a:hlinkClick r:id="rId3" tooltip="Periapsis"/>
              </a:rPr>
              <a:t>periapsis</a:t>
            </a:r>
            <a:r>
              <a:rPr lang="en-US"/>
              <a:t>, passing through the </a:t>
            </a:r>
            <a:r>
              <a:rPr lang="en-US">
                <a:hlinkClick r:id="rId4" tooltip="Focus (geometry)"/>
              </a:rPr>
              <a:t>focal point</a:t>
            </a:r>
            <a:r>
              <a:rPr lang="en-US"/>
              <a:t> where the </a:t>
            </a:r>
            <a:r>
              <a:rPr lang="en-US">
                <a:hlinkClick r:id="rId5" tooltip="Center of mass"/>
              </a:rPr>
              <a:t>center of mass</a:t>
            </a:r>
            <a:r>
              <a:rPr lang="en-US"/>
              <a:t> resides.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hlinkClick r:id="rId6" tooltip="Eccentricity (orbit)"/>
              </a:rPr>
              <a:t>eccentricity</a:t>
            </a:r>
            <a:r>
              <a:rPr lang="en-US"/>
              <a:t> shows the ellipticity of the orbit.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hlinkClick r:id="rId7" tooltip="Inclination"/>
              </a:rPr>
              <a:t>inclination</a:t>
            </a:r>
            <a:r>
              <a:rPr lang="en-US"/>
              <a:t>  is the angle between the plane of the orbit and the equatorial plane measured at the ascending node in the northward direction.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right ascension of an ascending node is the angle between the x axis and the ascending node.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hlinkClick r:id="rId8" tooltip="Argument of periapsis"/>
              </a:rPr>
              <a:t>argument of periapsis (perihelion)</a:t>
            </a:r>
            <a:r>
              <a:rPr lang="en-US"/>
              <a:t> is the angle in the orbital plane between the line of nodes and the perigee of the orbit. 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hlinkClick r:id="rId9" tooltip="True anomaly"/>
              </a:rPr>
              <a:t>mean anomaly</a:t>
            </a:r>
            <a:r>
              <a:rPr lang="en-US"/>
              <a:t>  is the time elapsed since the satellite passed the perigee. </a:t>
            </a:r>
          </a:p>
        </p:txBody>
      </p:sp>
    </p:spTree>
    <p:extLst>
      <p:ext uri="{BB962C8B-B14F-4D97-AF65-F5344CB8AC3E}">
        <p14:creationId xmlns:p14="http://schemas.microsoft.com/office/powerpoint/2010/main" val="28552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Mean anomaly </a:t>
            </a:r>
            <a:r>
              <a:rPr lang="en-US" dirty="0"/>
              <a:t>Mean anomaly </a:t>
            </a:r>
            <a:r>
              <a:rPr lang="en-US" i="1" dirty="0"/>
              <a:t>M </a:t>
            </a:r>
            <a:r>
              <a:rPr lang="en-US" dirty="0"/>
              <a:t>gives an average value of the angular position of the satellite with reference to the perigee.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circular orbit, </a:t>
            </a:r>
            <a:r>
              <a:rPr lang="en-US" i="1" dirty="0"/>
              <a:t>M </a:t>
            </a:r>
            <a:r>
              <a:rPr lang="en-US" dirty="0"/>
              <a:t>gives the angular position of the satellite in the orbit.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elliptical orbit, the position is much more difficult to calculate, and </a:t>
            </a:r>
            <a:r>
              <a:rPr lang="en-US" i="1" dirty="0"/>
              <a:t>M </a:t>
            </a:r>
            <a:r>
              <a:rPr lang="en-US" dirty="0"/>
              <a:t>is used as an intermediate step in the calculation </a:t>
            </a:r>
          </a:p>
          <a:p>
            <a:r>
              <a:rPr lang="en-US" b="1" dirty="0"/>
              <a:t>True anomaly </a:t>
            </a:r>
            <a:r>
              <a:rPr lang="en-US" dirty="0"/>
              <a:t>The true anomaly is the angle from perigee to the satellite position, measured at the earth’s center.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gives the true angular position of the satellite in the orbit as a function of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849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Definitions of Terms for Earth-Orbiting Satellites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7583"/>
            <a:ext cx="10515600" cy="506938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 smtClean="0"/>
              <a:t>Apogee: </a:t>
            </a:r>
            <a:r>
              <a:rPr lang="en-US" dirty="0" smtClean="0"/>
              <a:t>The </a:t>
            </a:r>
            <a:r>
              <a:rPr lang="en-US" dirty="0"/>
              <a:t>point farthest from </a:t>
            </a:r>
            <a:r>
              <a:rPr lang="en-US" dirty="0" smtClean="0"/>
              <a:t>earth (</a:t>
            </a:r>
            <a:r>
              <a:rPr lang="en-US" i="1" dirty="0" smtClean="0"/>
              <a:t>h</a:t>
            </a:r>
            <a:r>
              <a:rPr lang="en-US" i="1" baseline="-25000" dirty="0" smtClean="0"/>
              <a:t>a </a:t>
            </a:r>
            <a:r>
              <a:rPr lang="en-US" dirty="0"/>
              <a:t>)</a:t>
            </a:r>
            <a:endParaRPr lang="en-US" i="1" baseline="-25000" dirty="0" smtClean="0"/>
          </a:p>
          <a:p>
            <a:pPr algn="just"/>
            <a:r>
              <a:rPr lang="en-US" b="1" dirty="0" smtClean="0"/>
              <a:t>Perigee: </a:t>
            </a:r>
            <a:r>
              <a:rPr lang="en-US" dirty="0" smtClean="0"/>
              <a:t>The </a:t>
            </a:r>
            <a:r>
              <a:rPr lang="en-US" dirty="0"/>
              <a:t>point of closest approach to </a:t>
            </a:r>
            <a:r>
              <a:rPr lang="en-US" dirty="0" smtClean="0"/>
              <a:t>earth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i="1" dirty="0" err="1" smtClean="0"/>
              <a:t>h</a:t>
            </a:r>
            <a:r>
              <a:rPr lang="en-US" i="1" baseline="-25000" dirty="0" err="1" smtClean="0"/>
              <a:t>p</a:t>
            </a:r>
            <a:r>
              <a:rPr lang="en-US" i="1" baseline="-25000" dirty="0" smtClean="0"/>
              <a:t> </a:t>
            </a:r>
            <a:r>
              <a:rPr lang="en-US" i="1" dirty="0"/>
              <a:t>)</a:t>
            </a:r>
            <a:endParaRPr lang="en-US" i="1" baseline="-25000" dirty="0" smtClean="0"/>
          </a:p>
          <a:p>
            <a:pPr algn="just"/>
            <a:r>
              <a:rPr lang="en-US" b="1" dirty="0"/>
              <a:t>Line of </a:t>
            </a:r>
            <a:r>
              <a:rPr lang="en-US" b="1" dirty="0" err="1" smtClean="0"/>
              <a:t>apsides</a:t>
            </a:r>
            <a:r>
              <a:rPr lang="en-US" b="1" dirty="0" smtClean="0"/>
              <a:t>: </a:t>
            </a:r>
            <a:r>
              <a:rPr lang="en-US" dirty="0" smtClean="0"/>
              <a:t>The </a:t>
            </a:r>
            <a:r>
              <a:rPr lang="en-US" dirty="0"/>
              <a:t>line joining the perigee and apogee through the center of the earth.</a:t>
            </a:r>
          </a:p>
          <a:p>
            <a:pPr algn="just"/>
            <a:r>
              <a:rPr lang="en-US" b="1" dirty="0"/>
              <a:t>Ascending </a:t>
            </a:r>
            <a:r>
              <a:rPr lang="en-US" b="1" dirty="0" smtClean="0"/>
              <a:t>node: </a:t>
            </a:r>
            <a:r>
              <a:rPr lang="en-US" dirty="0"/>
              <a:t>The point where the orbit crosses the equatorial plane going from south to north.</a:t>
            </a:r>
          </a:p>
          <a:p>
            <a:pPr algn="just"/>
            <a:r>
              <a:rPr lang="en-US" b="1" dirty="0"/>
              <a:t>Descending </a:t>
            </a:r>
            <a:r>
              <a:rPr lang="en-US" b="1" dirty="0" smtClean="0"/>
              <a:t>node: </a:t>
            </a:r>
            <a:r>
              <a:rPr lang="en-US" dirty="0" smtClean="0"/>
              <a:t>The </a:t>
            </a:r>
            <a:r>
              <a:rPr lang="en-US" dirty="0"/>
              <a:t>point where the orbit crosses the equatorial plane going from north to south.</a:t>
            </a:r>
          </a:p>
          <a:p>
            <a:pPr algn="just"/>
            <a:r>
              <a:rPr lang="en-US" b="1" dirty="0"/>
              <a:t>Line of </a:t>
            </a:r>
            <a:r>
              <a:rPr lang="en-US" b="1" dirty="0" err="1" smtClean="0"/>
              <a:t>nodes:</a:t>
            </a:r>
            <a:r>
              <a:rPr lang="en-US" dirty="0" err="1" smtClean="0"/>
              <a:t>The</a:t>
            </a:r>
            <a:r>
              <a:rPr lang="en-US" dirty="0" smtClean="0"/>
              <a:t> </a:t>
            </a:r>
            <a:r>
              <a:rPr lang="en-US" dirty="0"/>
              <a:t>line joining the ascending and descending nodes through the center of the earth</a:t>
            </a:r>
            <a:r>
              <a:rPr lang="en-US" dirty="0" smtClean="0"/>
              <a:t>.</a:t>
            </a:r>
          </a:p>
          <a:p>
            <a:pPr algn="just"/>
            <a:r>
              <a:rPr lang="en-US" b="1" dirty="0"/>
              <a:t>Inclination </a:t>
            </a:r>
            <a:r>
              <a:rPr lang="en-US" dirty="0"/>
              <a:t>The angle between the orbital plane and the earth’s equatorial plane. It is measured at the ascending node from the equator to the orbit, going from east to north.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18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823" y="1"/>
            <a:ext cx="10831132" cy="66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06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8797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b="1" dirty="0" err="1"/>
              <a:t>Prograde</a:t>
            </a:r>
            <a:r>
              <a:rPr lang="en-US" b="1" dirty="0"/>
              <a:t> orbit </a:t>
            </a:r>
            <a:r>
              <a:rPr lang="en-US" dirty="0"/>
              <a:t>An orbit in which the satellite moves in the same direction as the earth’s rotation</a:t>
            </a:r>
            <a:r>
              <a:rPr lang="en-US" dirty="0" smtClean="0"/>
              <a:t>,</a:t>
            </a:r>
          </a:p>
          <a:p>
            <a:r>
              <a:rPr lang="en-US" b="1" dirty="0"/>
              <a:t>Retrograde orbit </a:t>
            </a:r>
            <a:r>
              <a:rPr lang="en-US" dirty="0"/>
              <a:t>An orbit in which the satellite moves in a direction counter to the earth’s </a:t>
            </a:r>
            <a:r>
              <a:rPr lang="en-US" dirty="0" smtClean="0"/>
              <a:t>rotation</a:t>
            </a:r>
          </a:p>
          <a:p>
            <a:pPr>
              <a:lnSpc>
                <a:spcPct val="100000"/>
              </a:lnSpc>
            </a:pPr>
            <a:r>
              <a:rPr lang="en-US" b="1" dirty="0"/>
              <a:t>Argument of perigee </a:t>
            </a:r>
            <a:r>
              <a:rPr lang="en-US" dirty="0"/>
              <a:t>The angle from 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ascending </a:t>
            </a:r>
            <a:r>
              <a:rPr lang="en-US" dirty="0"/>
              <a:t>node to perigee, 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measured </a:t>
            </a:r>
            <a:r>
              <a:rPr lang="en-US" dirty="0"/>
              <a:t>in the orbital plane 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at </a:t>
            </a:r>
            <a:r>
              <a:rPr lang="en-US" dirty="0"/>
              <a:t>the earth’s center, 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in </a:t>
            </a:r>
            <a:r>
              <a:rPr lang="en-US" dirty="0"/>
              <a:t>the direction of satellite motion. </a:t>
            </a:r>
            <a:endParaRPr lang="en-US" dirty="0" smtClean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1931831"/>
            <a:ext cx="5885645" cy="44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446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51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How do satellite work?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124200" y="2438400"/>
          <a:ext cx="5715000" cy="273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3" imgW="3339683" imgH="2260317" progId="Photoshop.Image.7">
                  <p:embed/>
                </p:oleObj>
              </mc:Choice>
              <mc:Fallback>
                <p:oleObj name="Image" r:id="rId3" imgW="3339683" imgH="2260317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438400"/>
                        <a:ext cx="5715000" cy="273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55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610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>
                <a:solidFill>
                  <a:srgbClr val="333333"/>
                </a:solidFill>
              </a:rPr>
              <a:t>Consider the light bulb example: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pic>
        <p:nvPicPr>
          <p:cNvPr id="24580" name="Picture 4" descr="light bu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752600"/>
            <a:ext cx="8153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3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u="sng"/>
              <a:t>Components of a satellite</a:t>
            </a:r>
          </a:p>
        </p:txBody>
      </p:sp>
      <p:pic>
        <p:nvPicPr>
          <p:cNvPr id="25603" name="Picture 5" descr="satellite drawing labelling major component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838200"/>
            <a:ext cx="7162800" cy="5257800"/>
          </a:xfrm>
          <a:noFill/>
        </p:spPr>
      </p:pic>
    </p:spTree>
    <p:extLst>
      <p:ext uri="{BB962C8B-B14F-4D97-AF65-F5344CB8AC3E}">
        <p14:creationId xmlns:p14="http://schemas.microsoft.com/office/powerpoint/2010/main" val="193717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9144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/>
              <a:t>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 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752600" y="228601"/>
            <a:ext cx="8686800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b="1"/>
              <a:t>         </a:t>
            </a:r>
            <a:r>
              <a:rPr lang="en-US" b="1" u="sng"/>
              <a:t>Advantages of satellite over terrestrial communication :</a:t>
            </a:r>
          </a:p>
          <a:p>
            <a:pPr eaLnBrk="1" hangingPunct="1"/>
            <a:endParaRPr lang="en-US" b="1" u="sng"/>
          </a:p>
          <a:p>
            <a:pPr lvl="1" eaLnBrk="1" hangingPunct="1"/>
            <a:r>
              <a:rPr lang="en-US"/>
              <a:t>* The coverage area of a satellite greatly exceeds that of a</a:t>
            </a:r>
          </a:p>
          <a:p>
            <a:pPr lvl="1" eaLnBrk="1" hangingPunct="1"/>
            <a:r>
              <a:rPr lang="en-US"/>
              <a:t>   terrestrial system.</a:t>
            </a:r>
          </a:p>
          <a:p>
            <a:pPr lvl="1" eaLnBrk="1" hangingPunct="1"/>
            <a:r>
              <a:rPr lang="en-US"/>
              <a:t>* Transmission cost of a satellite is independent of the distance</a:t>
            </a:r>
          </a:p>
          <a:p>
            <a:pPr lvl="1" eaLnBrk="1" hangingPunct="1"/>
            <a:r>
              <a:rPr lang="en-US"/>
              <a:t>   from the center of the coverage area.</a:t>
            </a:r>
          </a:p>
          <a:p>
            <a:pPr lvl="1" eaLnBrk="1" hangingPunct="1"/>
            <a:r>
              <a:rPr lang="en-US"/>
              <a:t>* Satellite to Satellite communication is very precise.</a:t>
            </a:r>
          </a:p>
          <a:p>
            <a:pPr lvl="1" eaLnBrk="1" hangingPunct="1"/>
            <a:r>
              <a:rPr lang="en-US"/>
              <a:t>* Higher Bandwidths are available for use.</a:t>
            </a:r>
          </a:p>
          <a:p>
            <a:pPr lvl="1" eaLnBrk="1" hangingPunct="1"/>
            <a:endParaRPr lang="en-US"/>
          </a:p>
          <a:p>
            <a:pPr lvl="1" eaLnBrk="1" hangingPunct="1"/>
            <a:r>
              <a:rPr lang="en-US" b="1"/>
              <a:t>     </a:t>
            </a:r>
            <a:r>
              <a:rPr lang="en-US" b="1" u="sng"/>
              <a:t>Disadvantages of satellites:</a:t>
            </a:r>
          </a:p>
          <a:p>
            <a:pPr lvl="1" eaLnBrk="1" hangingPunct="1"/>
            <a:endParaRPr lang="en-US" b="1" u="sng"/>
          </a:p>
          <a:p>
            <a:pPr lvl="1" eaLnBrk="1" hangingPunct="1"/>
            <a:r>
              <a:rPr lang="en-US"/>
              <a:t>* Launching satellites into orbit is costly.</a:t>
            </a:r>
          </a:p>
          <a:p>
            <a:pPr lvl="1" eaLnBrk="1" hangingPunct="1"/>
            <a:r>
              <a:rPr lang="en-US"/>
              <a:t>* Satellite bandwidth is gradually becoming used up.</a:t>
            </a:r>
          </a:p>
          <a:p>
            <a:pPr lvl="1" eaLnBrk="1" hangingPunct="1"/>
            <a:r>
              <a:rPr lang="en-US"/>
              <a:t>* There is a larger propagation delay in satellite communication</a:t>
            </a:r>
          </a:p>
          <a:p>
            <a:pPr lvl="1" eaLnBrk="1" hangingPunct="1"/>
            <a:r>
              <a:rPr lang="en-US"/>
              <a:t>  than in terrestrial communication. </a:t>
            </a:r>
          </a:p>
          <a:p>
            <a:pPr lvl="1" eaLnBrk="1" hangingPunct="1"/>
            <a:endParaRPr lang="en-US"/>
          </a:p>
          <a:p>
            <a:pPr lvl="1"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39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81534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u="sng">
                <a:solidFill>
                  <a:srgbClr val="333333"/>
                </a:solidFill>
              </a:rPr>
              <a:t>How does a satellite stay in it’s orbit?</a:t>
            </a:r>
            <a:r>
              <a:rPr lang="en-US" sz="4000" u="sng"/>
              <a:t/>
            </a:r>
            <a:br>
              <a:rPr lang="en-US" sz="4000" u="sng"/>
            </a:br>
            <a:endParaRPr lang="en-US" sz="4000" u="sng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85800" y="685800"/>
            <a:ext cx="304800" cy="76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800"/>
          </a:p>
        </p:txBody>
      </p:sp>
      <p:pic>
        <p:nvPicPr>
          <p:cNvPr id="27652" name="Picture 4" descr="lunch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"/>
          <a:stretch>
            <a:fillRect/>
          </a:stretch>
        </p:blipFill>
        <p:spPr bwMode="auto">
          <a:xfrm>
            <a:off x="2209800" y="1143000"/>
            <a:ext cx="79248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327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Multi-stage Rockets</a:t>
            </a:r>
            <a:endParaRPr lang="en-GB" smtClean="0"/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0800" y="1676400"/>
            <a:ext cx="4267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Stage 1</a:t>
            </a:r>
            <a:r>
              <a:rPr lang="en-US" sz="2400">
                <a:latin typeface="Comic Sans MS" panose="030F0702030302020204" pitchFamily="66" charset="0"/>
              </a:rPr>
              <a:t>: Raises the payload e.g. a satellite to an elevation of about 50 miles.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Stage 2</a:t>
            </a:r>
            <a:r>
              <a:rPr lang="en-US" sz="2400">
                <a:latin typeface="Comic Sans MS" panose="030F0702030302020204" pitchFamily="66" charset="0"/>
              </a:rPr>
              <a:t>: Satellite 100 miles and the third stage places it into the transfer orbit.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>
                <a:solidFill>
                  <a:schemeClr val="accent2"/>
                </a:solidFill>
                <a:latin typeface="Comic Sans MS" panose="030F0702030302020204" pitchFamily="66" charset="0"/>
              </a:rPr>
              <a:t>Stage 3</a:t>
            </a:r>
            <a:r>
              <a:rPr lang="en-US" sz="2400">
                <a:latin typeface="Comic Sans MS" panose="030F0702030302020204" pitchFamily="66" charset="0"/>
              </a:rPr>
              <a:t>: The satellite is placed in its final geo-synchronous orbital slot by the AKM, a type of rocket used to move the satellite. </a:t>
            </a:r>
          </a:p>
          <a:p>
            <a:pPr eaLnBrk="1" hangingPunct="1">
              <a:lnSpc>
                <a:spcPct val="90000"/>
              </a:lnSpc>
            </a:pPr>
            <a:endParaRPr lang="en-GB" sz="2400">
              <a:latin typeface="Comic Sans MS" panose="030F0702030302020204" pitchFamily="66" charset="0"/>
            </a:endParaRPr>
          </a:p>
        </p:txBody>
      </p:sp>
      <p:pic>
        <p:nvPicPr>
          <p:cNvPr id="29700" name="Picture 5" descr="ProteusL1SXT_La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800"/>
            <a:ext cx="4572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6"/>
          <p:cNvSpPr>
            <a:spLocks noGrp="1" noChangeArrowheads="1" noTextEdit="1"/>
          </p:cNvSpPr>
          <p:nvPr>
            <p:ph type="clipArt" sz="half" idx="1"/>
          </p:nvPr>
        </p:nvSpPr>
        <p:spPr/>
      </p:sp>
    </p:spTree>
    <p:extLst>
      <p:ext uri="{BB962C8B-B14F-4D97-AF65-F5344CB8AC3E}">
        <p14:creationId xmlns:p14="http://schemas.microsoft.com/office/powerpoint/2010/main" val="422258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1599</Words>
  <Application>Microsoft Office PowerPoint</Application>
  <PresentationFormat>Widescreen</PresentationFormat>
  <Paragraphs>212</Paragraphs>
  <Slides>35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Monotype Sorts</vt:lpstr>
      <vt:lpstr>Symbol</vt:lpstr>
      <vt:lpstr>Times New Roman</vt:lpstr>
      <vt:lpstr>Office Theme</vt:lpstr>
      <vt:lpstr>Image</vt:lpstr>
      <vt:lpstr>Photo Editor Photo</vt:lpstr>
      <vt:lpstr>MODULE 1</vt:lpstr>
      <vt:lpstr>PowerPoint Presentation</vt:lpstr>
      <vt:lpstr>PowerPoint Presentation</vt:lpstr>
      <vt:lpstr>How do satellite work?</vt:lpstr>
      <vt:lpstr>Consider the light bulb example: </vt:lpstr>
      <vt:lpstr>Components of a satellite</vt:lpstr>
      <vt:lpstr> </vt:lpstr>
      <vt:lpstr>How does a satellite stay in it’s orbit? </vt:lpstr>
      <vt:lpstr>Multi-stage Rockets</vt:lpstr>
      <vt:lpstr>Applications</vt:lpstr>
      <vt:lpstr>Major problems for satellites</vt:lpstr>
      <vt:lpstr>Positioning</vt:lpstr>
      <vt:lpstr>Stability</vt:lpstr>
      <vt:lpstr>Power</vt:lpstr>
      <vt:lpstr>Satellite - satellite communication</vt:lpstr>
      <vt:lpstr>Harsh Environment</vt:lpstr>
      <vt:lpstr>Orbits</vt:lpstr>
      <vt:lpstr>Origin of planetary laws</vt:lpstr>
      <vt:lpstr>Kepler’s 1st Law:  Law of Ellipses</vt:lpstr>
      <vt:lpstr>Kepler’s 2nd Law:  Law of Equal Areas</vt:lpstr>
      <vt:lpstr>Kepler’s 3rd Law:  Law of Harmonics</vt:lpstr>
      <vt:lpstr>Newton’s Laws</vt:lpstr>
      <vt:lpstr>Newton’s 1st Law:  Law of Inertia</vt:lpstr>
      <vt:lpstr>Newton’s 2nd Law:  Law of Momentum</vt:lpstr>
      <vt:lpstr>Newton’s 3rd Law:  Action - Reaction</vt:lpstr>
      <vt:lpstr> Newton’s Law of Universal Gravitation</vt:lpstr>
      <vt:lpstr>Classical orbital elements</vt:lpstr>
      <vt:lpstr>Apogee and Perigee</vt:lpstr>
      <vt:lpstr>Classical orbital elements</vt:lpstr>
      <vt:lpstr>PowerPoint Presentation</vt:lpstr>
      <vt:lpstr>PowerPoint Presentation</vt:lpstr>
      <vt:lpstr>Definitions of Terms for Earth-Orbiting Satellites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 FAMILY</dc:creator>
  <cp:lastModifiedBy>SUN FAMILY</cp:lastModifiedBy>
  <cp:revision>9</cp:revision>
  <dcterms:created xsi:type="dcterms:W3CDTF">2013-12-30T14:18:21Z</dcterms:created>
  <dcterms:modified xsi:type="dcterms:W3CDTF">2014-01-02T17:53:28Z</dcterms:modified>
</cp:coreProperties>
</file>