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30E8-69FB-4C59-8AB1-FADADB849577}" type="datetimeFigureOut">
              <a:rPr lang="en-IN" smtClean="0"/>
              <a:t>06-02-2014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3089-32CE-4165-BBAA-741421E5C167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Thermal Management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235111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A.M.Villavan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Lalith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Rohit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K.Anudeep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865515"/>
          </a:xfrm>
        </p:spPr>
        <p:txBody>
          <a:bodyPr>
            <a:normAutofit lnSpcReduction="10000"/>
          </a:bodyPr>
          <a:lstStyle/>
          <a:p>
            <a:endParaRPr lang="en-IN" sz="2400" dirty="0" smtClean="0"/>
          </a:p>
          <a:p>
            <a:pPr>
              <a:buNone/>
            </a:pPr>
            <a:r>
              <a:rPr lang="en-US" sz="2400" b="1" dirty="0" smtClean="0"/>
              <a:t>Thermal Management :</a:t>
            </a:r>
          </a:p>
          <a:p>
            <a:pPr>
              <a:buNone/>
            </a:pPr>
            <a:endParaRPr lang="en-IN" sz="2400" b="1" dirty="0"/>
          </a:p>
          <a:p>
            <a:r>
              <a:rPr lang="en-IN" sz="2400" dirty="0" smtClean="0"/>
              <a:t>Heat</a:t>
            </a:r>
            <a:r>
              <a:rPr lang="en-IN" sz="2400" dirty="0"/>
              <a:t> generated by </a:t>
            </a:r>
            <a:r>
              <a:rPr lang="en-IN" sz="2400" dirty="0" smtClean="0"/>
              <a:t>electronic devices and</a:t>
            </a:r>
            <a:r>
              <a:rPr lang="en-IN" sz="2400" dirty="0"/>
              <a:t> circuitry must be dissipated to improve reliability and prevent premature </a:t>
            </a:r>
            <a:r>
              <a:rPr lang="en-IN" sz="2400" dirty="0" smtClean="0"/>
              <a:t>failure</a:t>
            </a:r>
          </a:p>
          <a:p>
            <a:endParaRPr lang="en-IN" sz="2400" dirty="0" smtClean="0"/>
          </a:p>
          <a:p>
            <a:r>
              <a:rPr lang="en-US" sz="2400" dirty="0" smtClean="0"/>
              <a:t>Satellite is in synchronous orbit, where extremes of solar radiations  are present </a:t>
            </a:r>
          </a:p>
          <a:p>
            <a:endParaRPr lang="en-US" sz="2400" dirty="0" smtClean="0"/>
          </a:p>
          <a:p>
            <a:r>
              <a:rPr lang="en-US" sz="2400" dirty="0" smtClean="0"/>
              <a:t>Satellite consists of many electronic devices</a:t>
            </a:r>
          </a:p>
          <a:p>
            <a:endParaRPr lang="en-US" sz="2400" dirty="0" smtClean="0"/>
          </a:p>
          <a:p>
            <a:r>
              <a:rPr lang="en-US" sz="2400" dirty="0" smtClean="0"/>
              <a:t>The performance and the reliability of everything in spacecraft and satellite are more or less sensitive to the temperature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93C-FAF1-496F-917D-909EA736FFDE}" type="slidenum">
              <a:rPr lang="en-US" altLang="zh-TW"/>
              <a:pPr/>
              <a:t>3</a:t>
            </a:fld>
            <a:r>
              <a:rPr lang="en-US" altLang="zh-TW" dirty="0"/>
              <a:t>/47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715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TW" b="1" dirty="0" smtClean="0">
              <a:solidFill>
                <a:srgbClr val="0000CC"/>
              </a:solidFill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b="1" dirty="0" smtClean="0">
                <a:solidFill>
                  <a:srgbClr val="0000CC"/>
                </a:solidFill>
                <a:ea typeface="新細明體" pitchFamily="18" charset="-120"/>
              </a:rPr>
              <a:t>	  </a:t>
            </a: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Typical 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temperature range for selected satellite </a:t>
            </a: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components</a:t>
            </a:r>
          </a:p>
          <a:p>
            <a:pPr>
              <a:spcBef>
                <a:spcPct val="50000"/>
              </a:spcBef>
            </a:pPr>
            <a:endParaRPr lang="en-US" altLang="zh-TW" sz="2000" b="1" dirty="0">
              <a:solidFill>
                <a:srgbClr val="0000CC"/>
              </a:solidFill>
              <a:ea typeface="新細明體" pitchFamily="18" charset="-120"/>
            </a:endParaRPr>
          </a:p>
          <a:p>
            <a:pPr algn="just">
              <a:spcBef>
                <a:spcPct val="50000"/>
              </a:spcBef>
            </a:pPr>
            <a:endParaRPr lang="en-US" altLang="zh-TW" sz="2000" b="1" dirty="0" smtClean="0">
              <a:solidFill>
                <a:srgbClr val="0000CC"/>
              </a:solidFill>
              <a:ea typeface="新細明體" pitchFamily="18" charset="-120"/>
            </a:endParaRPr>
          </a:p>
          <a:p>
            <a:pPr algn="just">
              <a:spcBef>
                <a:spcPct val="50000"/>
              </a:spcBef>
            </a:pPr>
            <a:endParaRPr lang="en-US" altLang="zh-TW" sz="2000" b="1" dirty="0">
              <a:solidFill>
                <a:srgbClr val="0000CC"/>
              </a:solidFill>
              <a:ea typeface="新細明體" pitchFamily="18" charset="-120"/>
            </a:endParaRP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Components                  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Typical temperature range,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℃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Batteries                     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5 to 20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Electronics                 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0 to 40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Infrared 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detectors 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- 200 to – 80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On-board 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computer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- 10 to 50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Propellant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, hydrazine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7 to 35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Solar </a:t>
            </a:r>
            <a:r>
              <a:rPr lang="en-US" altLang="zh-TW" sz="2000" b="1" dirty="0">
                <a:solidFill>
                  <a:srgbClr val="0000CC"/>
                </a:solidFill>
                <a:ea typeface="新細明體" pitchFamily="18" charset="-120"/>
              </a:rPr>
              <a:t>arrays           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- 100 to 100</a:t>
            </a:r>
          </a:p>
          <a:p>
            <a:pPr algn="just">
              <a:spcBef>
                <a:spcPct val="50000"/>
              </a:spcBef>
            </a:pPr>
            <a:r>
              <a:rPr lang="en-US" altLang="zh-TW" sz="2000" b="1" dirty="0" smtClean="0">
                <a:solidFill>
                  <a:srgbClr val="0000CC"/>
                </a:solidFill>
                <a:ea typeface="新細明體" pitchFamily="18" charset="-120"/>
              </a:rPr>
              <a:t>		Structures                                </a:t>
            </a:r>
            <a:r>
              <a:rPr lang="en-US" altLang="zh-TW" sz="2000" b="1" dirty="0">
                <a:solidFill>
                  <a:srgbClr val="FF3300"/>
                </a:solidFill>
                <a:ea typeface="新細明體" pitchFamily="18" charset="-120"/>
              </a:rPr>
              <a:t>- 45 to 65</a:t>
            </a:r>
          </a:p>
          <a:p>
            <a:pPr algn="just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  <a:ea typeface="新細明體" pitchFamily="18" charset="-120"/>
              </a:rPr>
              <a:t> </a:t>
            </a:r>
          </a:p>
          <a:p>
            <a:pPr>
              <a:spcBef>
                <a:spcPct val="50000"/>
              </a:spcBef>
            </a:pPr>
            <a:endParaRPr lang="en-US" altLang="zh-TW" dirty="0">
              <a:solidFill>
                <a:srgbClr val="0000CC"/>
              </a:solidFill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en-US" altLang="zh-TW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Spacecraft </a:t>
            </a:r>
            <a:r>
              <a:rPr lang="en-IN" dirty="0"/>
              <a:t>thermal control</a:t>
            </a:r>
          </a:p>
          <a:p>
            <a:endParaRPr lang="en-US" dirty="0" smtClean="0"/>
          </a:p>
          <a:p>
            <a:r>
              <a:rPr lang="en-IN" sz="2400" dirty="0"/>
              <a:t>In spacecraft design, the </a:t>
            </a:r>
            <a:r>
              <a:rPr lang="en-IN" sz="2400" b="1" dirty="0"/>
              <a:t>Thermal Control System</a:t>
            </a:r>
            <a:r>
              <a:rPr lang="en-IN" sz="2400" dirty="0"/>
              <a:t> (</a:t>
            </a:r>
            <a:r>
              <a:rPr lang="en-IN" sz="2400" b="1" dirty="0"/>
              <a:t>TCS</a:t>
            </a:r>
            <a:r>
              <a:rPr lang="en-IN" sz="2400" dirty="0"/>
              <a:t>) has the function to keep all the spacecraft parts within acceptable temperature ranges during all mission </a:t>
            </a:r>
            <a:r>
              <a:rPr lang="en-IN" sz="2400" dirty="0" smtClean="0"/>
              <a:t>phases</a:t>
            </a:r>
          </a:p>
          <a:p>
            <a:endParaRPr lang="en-IN" sz="2400" dirty="0" smtClean="0"/>
          </a:p>
          <a:p>
            <a:r>
              <a:rPr lang="en-IN" sz="2400" dirty="0" smtClean="0"/>
              <a:t>Thermal </a:t>
            </a:r>
            <a:r>
              <a:rPr lang="en-IN" sz="2400" dirty="0"/>
              <a:t>control is also necessary to keep specific components (such as optical sensors, atomic clocks, etc.) within a </a:t>
            </a:r>
            <a:r>
              <a:rPr lang="en-IN" sz="2400" dirty="0" smtClean="0"/>
              <a:t>specified temperature</a:t>
            </a:r>
          </a:p>
          <a:p>
            <a:endParaRPr lang="en-IN" sz="2400" dirty="0" smtClean="0"/>
          </a:p>
          <a:p>
            <a:r>
              <a:rPr lang="en-IN" sz="2400" dirty="0"/>
              <a:t>The thermal control is </a:t>
            </a:r>
            <a:r>
              <a:rPr lang="en-IN" sz="2400" dirty="0" smtClean="0"/>
              <a:t>because </a:t>
            </a:r>
            <a:r>
              <a:rPr lang="en-IN" sz="2400" dirty="0"/>
              <a:t>if a component encounters a temperature which is too high or to low, it could be damaged or its performance could be severely affected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97"/>
            <a:ext cx="8229600" cy="5793507"/>
          </a:xfrm>
        </p:spPr>
        <p:txBody>
          <a:bodyPr>
            <a:normAutofit/>
          </a:bodyPr>
          <a:lstStyle/>
          <a:p>
            <a:r>
              <a:rPr lang="en-IN" sz="2400" dirty="0"/>
              <a:t>The thermal control subsystem can be composed both of passive and of active items and works in two ways</a:t>
            </a:r>
            <a:r>
              <a:rPr lang="en-IN" sz="2400" dirty="0" smtClean="0"/>
              <a:t>:		</a:t>
            </a:r>
          </a:p>
          <a:p>
            <a:pPr lvl="1">
              <a:buFont typeface="Wingdings" pitchFamily="2" charset="2"/>
              <a:buChar char="Ø"/>
            </a:pPr>
            <a:r>
              <a:rPr lang="en-IN" sz="2400" dirty="0"/>
              <a:t>protects the equipment from too hot </a:t>
            </a:r>
            <a:r>
              <a:rPr lang="en-IN" sz="2400" dirty="0" smtClean="0"/>
              <a:t>temperatures</a:t>
            </a:r>
          </a:p>
          <a:p>
            <a:pPr lvl="1">
              <a:buFont typeface="Wingdings" pitchFamily="2" charset="2"/>
              <a:buChar char="Ø"/>
            </a:pPr>
            <a:r>
              <a:rPr lang="en-IN" sz="2400" dirty="0"/>
              <a:t>protects the equipment from too cold </a:t>
            </a:r>
            <a:r>
              <a:rPr lang="en-IN" sz="2400" dirty="0" smtClean="0"/>
              <a:t>temperature</a:t>
            </a:r>
          </a:p>
          <a:p>
            <a:pPr lvl="1">
              <a:buNone/>
            </a:pPr>
            <a:endParaRPr lang="en-IN" sz="2400" b="1" dirty="0" smtClean="0"/>
          </a:p>
          <a:p>
            <a:pPr lvl="1">
              <a:buNone/>
            </a:pPr>
            <a:r>
              <a:rPr lang="en-IN" sz="2400" b="1" dirty="0" smtClean="0"/>
              <a:t>Passive </a:t>
            </a:r>
            <a:r>
              <a:rPr lang="en-IN" sz="2400" b="1" dirty="0"/>
              <a:t>Thermal Control System</a:t>
            </a:r>
            <a:r>
              <a:rPr lang="en-IN" sz="2400" dirty="0"/>
              <a:t> (</a:t>
            </a:r>
            <a:r>
              <a:rPr lang="en-IN" sz="2400" b="1" dirty="0"/>
              <a:t>PTCS</a:t>
            </a:r>
            <a:r>
              <a:rPr lang="en-IN" sz="2400" dirty="0"/>
              <a:t>) items include:</a:t>
            </a:r>
            <a:r>
              <a:rPr lang="en-IN" sz="2400" dirty="0" smtClean="0"/>
              <a:t>	</a:t>
            </a:r>
          </a:p>
          <a:p>
            <a:pPr lvl="1">
              <a:buNone/>
            </a:pPr>
            <a:endParaRPr lang="en-IN" sz="2400" dirty="0" smtClean="0"/>
          </a:p>
          <a:p>
            <a:pPr lvl="1">
              <a:buFont typeface="Arial" pitchFamily="34" charset="0"/>
              <a:buChar char="•"/>
            </a:pPr>
            <a:r>
              <a:rPr lang="en-IN" sz="2400" dirty="0"/>
              <a:t>multi-layer </a:t>
            </a:r>
            <a:r>
              <a:rPr lang="en-IN" sz="2400" dirty="0" smtClean="0"/>
              <a:t>insulation(MLI</a:t>
            </a:r>
            <a:r>
              <a:rPr lang="en-IN" sz="2400" dirty="0"/>
              <a:t>), which protects the spacecraft from excessive solar or planetary </a:t>
            </a:r>
            <a:r>
              <a:rPr lang="en-IN" sz="2400" dirty="0" smtClean="0"/>
              <a:t>heating</a:t>
            </a:r>
          </a:p>
          <a:p>
            <a:pPr lvl="1">
              <a:buNone/>
            </a:pPr>
            <a:r>
              <a:rPr lang="en-IN" sz="2400" dirty="0"/>
              <a:t> </a:t>
            </a:r>
            <a:endParaRPr lang="en-IN" sz="2400" dirty="0" smtClean="0"/>
          </a:p>
          <a:p>
            <a:pPr lvl="1">
              <a:buFont typeface="Arial" pitchFamily="34" charset="0"/>
              <a:buChar char="•"/>
            </a:pPr>
            <a:r>
              <a:rPr lang="en-IN" sz="2400" dirty="0"/>
              <a:t>thermal fillers to improve the thermal coupling at selected interfaces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IN" sz="2400" dirty="0"/>
              <a:t>thermal washers to reduce the thermal coupling at selected </a:t>
            </a:r>
            <a:r>
              <a:rPr lang="en-IN" sz="2400" dirty="0" smtClean="0"/>
              <a:t>interfaces</a:t>
            </a:r>
          </a:p>
          <a:p>
            <a:endParaRPr lang="en-IN" sz="2400" dirty="0"/>
          </a:p>
          <a:p>
            <a:r>
              <a:rPr lang="en-IN" sz="2400" dirty="0"/>
              <a:t>thermal doublers to spread on the radiator surface the heat dissipated by </a:t>
            </a:r>
            <a:r>
              <a:rPr lang="en-IN" sz="2400" dirty="0" smtClean="0"/>
              <a:t>equipment</a:t>
            </a:r>
          </a:p>
          <a:p>
            <a:endParaRPr lang="en-IN" sz="2400" dirty="0" smtClean="0"/>
          </a:p>
          <a:p>
            <a:r>
              <a:rPr lang="en-IN" sz="2400" dirty="0" smtClean="0"/>
              <a:t>mirrors </a:t>
            </a:r>
            <a:r>
              <a:rPr lang="en-IN" sz="2400" dirty="0"/>
              <a:t>to improve the heat rejection </a:t>
            </a:r>
            <a:r>
              <a:rPr lang="en-IN" sz="2400" dirty="0" smtClean="0"/>
              <a:t>capability</a:t>
            </a:r>
          </a:p>
          <a:p>
            <a:endParaRPr lang="en-US" sz="2400" dirty="0"/>
          </a:p>
          <a:p>
            <a:pPr>
              <a:buNone/>
            </a:pPr>
            <a:r>
              <a:rPr lang="en-IN" sz="2400" b="1" dirty="0"/>
              <a:t>Active Thermal Control System</a:t>
            </a:r>
            <a:r>
              <a:rPr lang="en-IN" sz="2400" dirty="0"/>
              <a:t> (</a:t>
            </a:r>
            <a:r>
              <a:rPr lang="en-IN" sz="2400" b="1" dirty="0"/>
              <a:t>ATCS</a:t>
            </a:r>
            <a:r>
              <a:rPr lang="en-IN" sz="2400" dirty="0"/>
              <a:t>) items </a:t>
            </a:r>
            <a:r>
              <a:rPr lang="en-IN" sz="2400" dirty="0" smtClean="0"/>
              <a:t>include :</a:t>
            </a:r>
          </a:p>
          <a:p>
            <a:pPr>
              <a:buNone/>
            </a:pPr>
            <a:endParaRPr lang="en-US" sz="2400" dirty="0"/>
          </a:p>
          <a:p>
            <a:r>
              <a:rPr lang="en-IN" sz="2400" dirty="0"/>
              <a:t>electric heaters to keep the equipment temperature above its lower limit during the mission cold </a:t>
            </a:r>
            <a:r>
              <a:rPr lang="en-IN" sz="2400" dirty="0" smtClean="0"/>
              <a:t>phases</a:t>
            </a:r>
          </a:p>
          <a:p>
            <a:endParaRPr lang="en-US" sz="2400" dirty="0"/>
          </a:p>
          <a:p>
            <a:r>
              <a:rPr lang="en-IN" sz="2400" dirty="0"/>
              <a:t>fluid loops to transfer the heat dissipated by equipment to the radiators.</a:t>
            </a:r>
          </a:p>
          <a:p>
            <a:pPr>
              <a:buFont typeface="Wingdings" pitchFamily="2" charset="2"/>
              <a:buChar char="Ø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They can be :</a:t>
            </a:r>
          </a:p>
          <a:p>
            <a:r>
              <a:rPr lang="en-IN" sz="2400" dirty="0" smtClean="0"/>
              <a:t>single-phase </a:t>
            </a:r>
            <a:r>
              <a:rPr lang="en-IN" sz="2400" dirty="0"/>
              <a:t>loops, controlled by a pump</a:t>
            </a:r>
          </a:p>
          <a:p>
            <a:r>
              <a:rPr lang="en-IN" sz="2400" dirty="0"/>
              <a:t>two-phase loops, composed of heat pipes (HP), loop heat pipes (LHP) or capillary pumped loops (CPL</a:t>
            </a:r>
            <a:r>
              <a:rPr lang="en-IN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Thermo electric coolers</a:t>
            </a:r>
            <a:endParaRPr lang="en-IN" sz="2400" dirty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90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Thermal Management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Management</dc:title>
  <dc:creator>sony</dc:creator>
  <cp:lastModifiedBy>sony</cp:lastModifiedBy>
  <cp:revision>16</cp:revision>
  <dcterms:created xsi:type="dcterms:W3CDTF">2014-02-06T13:12:31Z</dcterms:created>
  <dcterms:modified xsi:type="dcterms:W3CDTF">2014-02-07T05:51:08Z</dcterms:modified>
</cp:coreProperties>
</file>